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333" r:id="rId2"/>
    <p:sldId id="334" r:id="rId3"/>
    <p:sldId id="335" r:id="rId4"/>
    <p:sldId id="336" r:id="rId5"/>
    <p:sldId id="341" r:id="rId6"/>
    <p:sldId id="347" r:id="rId7"/>
    <p:sldId id="256" r:id="rId8"/>
    <p:sldId id="338" r:id="rId9"/>
    <p:sldId id="342" r:id="rId10"/>
    <p:sldId id="352" r:id="rId11"/>
    <p:sldId id="349" r:id="rId12"/>
    <p:sldId id="353" r:id="rId13"/>
    <p:sldId id="354" r:id="rId14"/>
    <p:sldId id="355" r:id="rId15"/>
    <p:sldId id="346" r:id="rId16"/>
    <p:sldId id="35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15"/>
    <p:restoredTop sz="77949"/>
  </p:normalViewPr>
  <p:slideViewPr>
    <p:cSldViewPr snapToGrid="0" snapToObjects="1">
      <p:cViewPr varScale="1">
        <p:scale>
          <a:sx n="90" d="100"/>
          <a:sy n="90" d="100"/>
        </p:scale>
        <p:origin x="156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5FA913-9AD1-5F4E-8A86-18A6D703470B}" type="datetimeFigureOut">
              <a:rPr lang="en-US" smtClean="0"/>
              <a:t>11/14/19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54BA26-0C13-CB4D-BEA5-47DE57D7A744}" type="slidenum">
              <a:rPr lang="en-US" smtClean="0"/>
              <a:t>‹#›</a:t>
            </a:fld>
            <a:endParaRPr lang="en-US"/>
          </a:p>
        </p:txBody>
      </p:sp>
    </p:spTree>
    <p:extLst>
      <p:ext uri="{BB962C8B-B14F-4D97-AF65-F5344CB8AC3E}">
        <p14:creationId xmlns:p14="http://schemas.microsoft.com/office/powerpoint/2010/main" val="1781342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947609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12</a:t>
            </a:fld>
            <a:endParaRPr lang="en-US" dirty="0"/>
          </a:p>
        </p:txBody>
      </p:sp>
    </p:spTree>
    <p:extLst>
      <p:ext uri="{BB962C8B-B14F-4D97-AF65-F5344CB8AC3E}">
        <p14:creationId xmlns:p14="http://schemas.microsoft.com/office/powerpoint/2010/main" val="1723058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Drones are increasingly taking jobs from helicopter and fixed wing pilots.  These jobs include, but are not limited to: flying next to powerlines, in the tight spaces between buildings, maneuvering close to the ground for movie shoots, low-level surveying and other dull, dirty or dangerous jobs.  If we take these jobs away, our bars and pubs will become dangerously low on exaggerated stories of exceptional-piloting-to-avoid-near-death.  What will pilots talk about if not themselves?!</a:t>
            </a:r>
            <a:r>
              <a:rPr lang="en-CA" dirty="0">
                <a:effectLst/>
              </a:rPr>
              <a:t> </a:t>
            </a:r>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560541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Technology</a:t>
            </a:r>
            <a:r>
              <a:rPr lang="en-US" baseline="0" dirty="0"/>
              <a:t> regulation cycle</a:t>
            </a:r>
            <a:endParaRPr lang="en-US" dirty="0"/>
          </a:p>
        </p:txBody>
      </p:sp>
      <p:sp>
        <p:nvSpPr>
          <p:cNvPr id="4" name="Slide Number Placeholder 3"/>
          <p:cNvSpPr>
            <a:spLocks noGrp="1"/>
          </p:cNvSpPr>
          <p:nvPr>
            <p:ph type="sldNum" sz="quarter" idx="10"/>
          </p:nvPr>
        </p:nvSpPr>
        <p:spPr/>
        <p:txBody>
          <a:bodyPr/>
          <a:lstStyle/>
          <a:p>
            <a:fld id="{8A54BA26-0C13-CB4D-BEA5-47DE57D7A744}" type="slidenum">
              <a:rPr lang="en-US" smtClean="0"/>
              <a:t>14</a:t>
            </a:fld>
            <a:endParaRPr lang="en-US"/>
          </a:p>
        </p:txBody>
      </p:sp>
    </p:spTree>
    <p:extLst>
      <p:ext uri="{BB962C8B-B14F-4D97-AF65-F5344CB8AC3E}">
        <p14:creationId xmlns:p14="http://schemas.microsoft.com/office/powerpoint/2010/main" val="1586400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06BE02D-20C0-F840-AFAC-BEA99C74FDC2}" type="slidenum">
              <a:rPr lang="en-US">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159370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4BA26-0C13-CB4D-BEA5-47DE57D7A744}" type="slidenum">
              <a:rPr lang="en-US" smtClean="0"/>
              <a:t>3</a:t>
            </a:fld>
            <a:endParaRPr lang="en-US"/>
          </a:p>
        </p:txBody>
      </p:sp>
    </p:spTree>
    <p:extLst>
      <p:ext uri="{BB962C8B-B14F-4D97-AF65-F5344CB8AC3E}">
        <p14:creationId xmlns:p14="http://schemas.microsoft.com/office/powerpoint/2010/main" val="245760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They’re constantly used for trivial applications like saving lives in search and rescue missions, gathering previously unobtainable imagery and data, or minimizing pesticide use in crops. They’re helping introduce a new generation to aviation, and to reintroduce those with lost medicals to the sky- APPALLING! Add in the fact that they’re quiet and convenient for a variety of operations and we have a recipe for </a:t>
            </a:r>
            <a:r>
              <a:rPr lang="en-CA" sz="1200" kern="1200" dirty="0" err="1">
                <a:solidFill>
                  <a:schemeClr val="tx1"/>
                </a:solidFill>
                <a:effectLst/>
                <a:latin typeface="+mn-lt"/>
                <a:ea typeface="+mn-ea"/>
                <a:cs typeface="+mn-cs"/>
              </a:rPr>
              <a:t>failu</a:t>
            </a:r>
            <a:r>
              <a:rPr lang="en-CA" sz="1200" kern="1200" dirty="0">
                <a:solidFill>
                  <a:schemeClr val="tx1"/>
                </a:solidFill>
                <a:effectLst/>
                <a:latin typeface="+mn-lt"/>
                <a:ea typeface="+mn-ea"/>
                <a:cs typeface="+mn-cs"/>
              </a:rPr>
              <a:t>… wait a minute.</a:t>
            </a:r>
          </a:p>
        </p:txBody>
      </p:sp>
      <p:sp>
        <p:nvSpPr>
          <p:cNvPr id="4" name="Slide Number Placeholder 3"/>
          <p:cNvSpPr>
            <a:spLocks noGrp="1"/>
          </p:cNvSpPr>
          <p:nvPr>
            <p:ph type="sldNum" sz="quarter" idx="10"/>
          </p:nvPr>
        </p:nvSpPr>
        <p:spPr/>
        <p:txBody>
          <a:bodyPr/>
          <a:lstStyle/>
          <a:p>
            <a:fld id="{006BE02D-20C0-F840-AFAC-BEA99C74FDC2}" type="slidenum">
              <a:rPr lang="en-US">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292504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Technology</a:t>
            </a:r>
            <a:r>
              <a:rPr lang="en-US" baseline="0" dirty="0"/>
              <a:t> regulation cycle</a:t>
            </a:r>
            <a:endParaRPr lang="en-US" dirty="0"/>
          </a:p>
        </p:txBody>
      </p:sp>
      <p:sp>
        <p:nvSpPr>
          <p:cNvPr id="4" name="Slide Number Placeholder 3"/>
          <p:cNvSpPr>
            <a:spLocks noGrp="1"/>
          </p:cNvSpPr>
          <p:nvPr>
            <p:ph type="sldNum" sz="quarter" idx="10"/>
          </p:nvPr>
        </p:nvSpPr>
        <p:spPr/>
        <p:txBody>
          <a:bodyPr/>
          <a:lstStyle/>
          <a:p>
            <a:fld id="{8A54BA26-0C13-CB4D-BEA5-47DE57D7A744}" type="slidenum">
              <a:rPr lang="en-US" smtClean="0"/>
              <a:t>5</a:t>
            </a:fld>
            <a:endParaRPr lang="en-US"/>
          </a:p>
        </p:txBody>
      </p:sp>
    </p:spTree>
    <p:extLst>
      <p:ext uri="{BB962C8B-B14F-4D97-AF65-F5344CB8AC3E}">
        <p14:creationId xmlns:p14="http://schemas.microsoft.com/office/powerpoint/2010/main" val="10965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Every. single. drone pilot is a reckless ignoramus who is out to wreak havoc on the airspace system.  Not a single one considers other airspace users nor has invested hundreds (thousands?) of dollars to undertake extensive ground school training, create procedures, manuals, checklists, get TC approval nor NavCanada authorization. There most certainly aren’t any who are also manned aircraft pilots. And they definitely aren’t just as peeved as you are when they see rogue operators. </a:t>
            </a:r>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956278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8</a:t>
            </a:fld>
            <a:endParaRPr lang="en-US" dirty="0"/>
          </a:p>
        </p:txBody>
      </p:sp>
    </p:spTree>
    <p:extLst>
      <p:ext uri="{BB962C8B-B14F-4D97-AF65-F5344CB8AC3E}">
        <p14:creationId xmlns:p14="http://schemas.microsoft.com/office/powerpoint/2010/main" val="2015286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Drones are increasingly taking jobs from helicopter and fixed wing pilots.  These jobs include, but are not limited to: flying next to powerlines, in the tight spaces between buildings, maneuvering close to the ground for movie shoots, low-level surveying and other dull, dirty or dangerous jobs.  If we take these jobs away, our bars and pubs will become dangerously low on exaggerated stories of exceptional-piloting-to-avoid-near-death.  What will pilots talk about if not themselves?!</a:t>
            </a:r>
            <a:r>
              <a:rPr lang="en-CA" dirty="0">
                <a:effectLst/>
              </a:rPr>
              <a:t> </a:t>
            </a:r>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810093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10</a:t>
            </a:fld>
            <a:endParaRPr lang="en-US" dirty="0"/>
          </a:p>
        </p:txBody>
      </p:sp>
    </p:spTree>
    <p:extLst>
      <p:ext uri="{BB962C8B-B14F-4D97-AF65-F5344CB8AC3E}">
        <p14:creationId xmlns:p14="http://schemas.microsoft.com/office/powerpoint/2010/main" val="4056372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Drones are increasingly taking jobs from helicopter and fixed wing pilots.  These jobs include, but are not limited to: flying next to powerlines, in the tight spaces between buildings, maneuvering close to the ground for movie shoots, low-level surveying and other dull, dirty or dangerous jobs.  If we take these jobs away, our bars and pubs will become dangerously low on exaggerated stories of exceptional-piloting-to-avoid-near-death.  What will pilots talk about if not themselves?!</a:t>
            </a:r>
            <a:r>
              <a:rPr lang="en-CA" dirty="0">
                <a:effectLst/>
              </a:rPr>
              <a:t> </a:t>
            </a:r>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929272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4F552F1-73A1-9F45-8148-AB9E5C5DC7D3}" type="datetimeFigureOut">
              <a:rPr lang="en-US" smtClean="0"/>
              <a:t>11/14/19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7B531-2A66-904A-8481-DC822CCD6C33}" type="slidenum">
              <a:rPr lang="en-US" smtClean="0"/>
              <a:t>‹#›</a:t>
            </a:fld>
            <a:endParaRPr lang="en-US"/>
          </a:p>
        </p:txBody>
      </p:sp>
    </p:spTree>
    <p:extLst>
      <p:ext uri="{BB962C8B-B14F-4D97-AF65-F5344CB8AC3E}">
        <p14:creationId xmlns:p14="http://schemas.microsoft.com/office/powerpoint/2010/main" val="467031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F552F1-73A1-9F45-8148-AB9E5C5DC7D3}" type="datetimeFigureOut">
              <a:rPr lang="en-US" smtClean="0"/>
              <a:t>11/14/19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7B531-2A66-904A-8481-DC822CCD6C33}" type="slidenum">
              <a:rPr lang="en-US" smtClean="0"/>
              <a:t>‹#›</a:t>
            </a:fld>
            <a:endParaRPr lang="en-US"/>
          </a:p>
        </p:txBody>
      </p:sp>
    </p:spTree>
    <p:extLst>
      <p:ext uri="{BB962C8B-B14F-4D97-AF65-F5344CB8AC3E}">
        <p14:creationId xmlns:p14="http://schemas.microsoft.com/office/powerpoint/2010/main" val="7377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F552F1-73A1-9F45-8148-AB9E5C5DC7D3}" type="datetimeFigureOut">
              <a:rPr lang="en-US" smtClean="0"/>
              <a:t>11/14/19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7B531-2A66-904A-8481-DC822CCD6C33}" type="slidenum">
              <a:rPr lang="en-US" smtClean="0"/>
              <a:t>‹#›</a:t>
            </a:fld>
            <a:endParaRPr lang="en-US"/>
          </a:p>
        </p:txBody>
      </p:sp>
    </p:spTree>
    <p:extLst>
      <p:ext uri="{BB962C8B-B14F-4D97-AF65-F5344CB8AC3E}">
        <p14:creationId xmlns:p14="http://schemas.microsoft.com/office/powerpoint/2010/main" val="424287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357681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096000" y="0"/>
            <a:ext cx="6096000" cy="6858000"/>
          </a:xfr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1103399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4063999" y="3429000"/>
            <a:ext cx="8128001" cy="3429000"/>
          </a:xfrm>
          <a:solidFill>
            <a:schemeClr val="bg1">
              <a:lumMod val="95000"/>
            </a:schemeClr>
          </a:solidFill>
        </p:spPr>
        <p:txBody>
          <a:bodyPr>
            <a:normAutofit/>
          </a:bodyPr>
          <a:lstStyle>
            <a:lvl1pPr>
              <a:defRPr sz="1400"/>
            </a:lvl1pPr>
          </a:lstStyle>
          <a:p>
            <a:endParaRPr lang="en-US"/>
          </a:p>
        </p:txBody>
      </p:sp>
      <p:sp>
        <p:nvSpPr>
          <p:cNvPr id="12" name="Picture Placeholder 2"/>
          <p:cNvSpPr>
            <a:spLocks noGrp="1"/>
          </p:cNvSpPr>
          <p:nvPr>
            <p:ph type="pic" sz="quarter" idx="10"/>
          </p:nvPr>
        </p:nvSpPr>
        <p:spPr>
          <a:xfrm>
            <a:off x="1" y="1"/>
            <a:ext cx="4063999" cy="3429000"/>
          </a:xfr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1914999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F552F1-73A1-9F45-8148-AB9E5C5DC7D3}" type="datetimeFigureOut">
              <a:rPr lang="en-US" smtClean="0"/>
              <a:t>11/14/19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7B531-2A66-904A-8481-DC822CCD6C33}" type="slidenum">
              <a:rPr lang="en-US" smtClean="0"/>
              <a:t>‹#›</a:t>
            </a:fld>
            <a:endParaRPr lang="en-US"/>
          </a:p>
        </p:txBody>
      </p:sp>
    </p:spTree>
    <p:extLst>
      <p:ext uri="{BB962C8B-B14F-4D97-AF65-F5344CB8AC3E}">
        <p14:creationId xmlns:p14="http://schemas.microsoft.com/office/powerpoint/2010/main" val="351875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F552F1-73A1-9F45-8148-AB9E5C5DC7D3}" type="datetimeFigureOut">
              <a:rPr lang="en-US" smtClean="0"/>
              <a:t>11/14/19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7B531-2A66-904A-8481-DC822CCD6C33}" type="slidenum">
              <a:rPr lang="en-US" smtClean="0"/>
              <a:t>‹#›</a:t>
            </a:fld>
            <a:endParaRPr lang="en-US"/>
          </a:p>
        </p:txBody>
      </p:sp>
    </p:spTree>
    <p:extLst>
      <p:ext uri="{BB962C8B-B14F-4D97-AF65-F5344CB8AC3E}">
        <p14:creationId xmlns:p14="http://schemas.microsoft.com/office/powerpoint/2010/main" val="1952258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F552F1-73A1-9F45-8148-AB9E5C5DC7D3}" type="datetimeFigureOut">
              <a:rPr lang="en-US" smtClean="0"/>
              <a:t>11/14/19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7B531-2A66-904A-8481-DC822CCD6C33}" type="slidenum">
              <a:rPr lang="en-US" smtClean="0"/>
              <a:t>‹#›</a:t>
            </a:fld>
            <a:endParaRPr lang="en-US"/>
          </a:p>
        </p:txBody>
      </p:sp>
    </p:spTree>
    <p:extLst>
      <p:ext uri="{BB962C8B-B14F-4D97-AF65-F5344CB8AC3E}">
        <p14:creationId xmlns:p14="http://schemas.microsoft.com/office/powerpoint/2010/main" val="205059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F552F1-73A1-9F45-8148-AB9E5C5DC7D3}" type="datetimeFigureOut">
              <a:rPr lang="en-US" smtClean="0"/>
              <a:t>11/14/19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77B531-2A66-904A-8481-DC822CCD6C33}" type="slidenum">
              <a:rPr lang="en-US" smtClean="0"/>
              <a:t>‹#›</a:t>
            </a:fld>
            <a:endParaRPr lang="en-US"/>
          </a:p>
        </p:txBody>
      </p:sp>
    </p:spTree>
    <p:extLst>
      <p:ext uri="{BB962C8B-B14F-4D97-AF65-F5344CB8AC3E}">
        <p14:creationId xmlns:p14="http://schemas.microsoft.com/office/powerpoint/2010/main" val="1869717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F552F1-73A1-9F45-8148-AB9E5C5DC7D3}" type="datetimeFigureOut">
              <a:rPr lang="en-US" smtClean="0"/>
              <a:t>11/14/19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7B531-2A66-904A-8481-DC822CCD6C33}" type="slidenum">
              <a:rPr lang="en-US" smtClean="0"/>
              <a:t>‹#›</a:t>
            </a:fld>
            <a:endParaRPr lang="en-US"/>
          </a:p>
        </p:txBody>
      </p:sp>
    </p:spTree>
    <p:extLst>
      <p:ext uri="{BB962C8B-B14F-4D97-AF65-F5344CB8AC3E}">
        <p14:creationId xmlns:p14="http://schemas.microsoft.com/office/powerpoint/2010/main" val="210034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F552F1-73A1-9F45-8148-AB9E5C5DC7D3}" type="datetimeFigureOut">
              <a:rPr lang="en-US" smtClean="0"/>
              <a:t>11/14/19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77B531-2A66-904A-8481-DC822CCD6C33}" type="slidenum">
              <a:rPr lang="en-US" smtClean="0"/>
              <a:t>‹#›</a:t>
            </a:fld>
            <a:endParaRPr lang="en-US"/>
          </a:p>
        </p:txBody>
      </p:sp>
    </p:spTree>
    <p:extLst>
      <p:ext uri="{BB962C8B-B14F-4D97-AF65-F5344CB8AC3E}">
        <p14:creationId xmlns:p14="http://schemas.microsoft.com/office/powerpoint/2010/main" val="1732091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F552F1-73A1-9F45-8148-AB9E5C5DC7D3}" type="datetimeFigureOut">
              <a:rPr lang="en-US" smtClean="0"/>
              <a:t>11/14/19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7B531-2A66-904A-8481-DC822CCD6C33}" type="slidenum">
              <a:rPr lang="en-US" smtClean="0"/>
              <a:t>‹#›</a:t>
            </a:fld>
            <a:endParaRPr lang="en-US"/>
          </a:p>
        </p:txBody>
      </p:sp>
    </p:spTree>
    <p:extLst>
      <p:ext uri="{BB962C8B-B14F-4D97-AF65-F5344CB8AC3E}">
        <p14:creationId xmlns:p14="http://schemas.microsoft.com/office/powerpoint/2010/main" val="2125997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F552F1-73A1-9F45-8148-AB9E5C5DC7D3}" type="datetimeFigureOut">
              <a:rPr lang="en-US" smtClean="0"/>
              <a:t>11/14/19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7B531-2A66-904A-8481-DC822CCD6C33}" type="slidenum">
              <a:rPr lang="en-US" smtClean="0"/>
              <a:t>‹#›</a:t>
            </a:fld>
            <a:endParaRPr lang="en-US"/>
          </a:p>
        </p:txBody>
      </p:sp>
    </p:spTree>
    <p:extLst>
      <p:ext uri="{BB962C8B-B14F-4D97-AF65-F5344CB8AC3E}">
        <p14:creationId xmlns:p14="http://schemas.microsoft.com/office/powerpoint/2010/main" val="180024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552F1-73A1-9F45-8148-AB9E5C5DC7D3}" type="datetimeFigureOut">
              <a:rPr lang="en-US" smtClean="0"/>
              <a:t>11/14/19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7B531-2A66-904A-8481-DC822CCD6C33}" type="slidenum">
              <a:rPr lang="en-US" smtClean="0"/>
              <a:t>‹#›</a:t>
            </a:fld>
            <a:endParaRPr lang="en-US"/>
          </a:p>
        </p:txBody>
      </p:sp>
    </p:spTree>
    <p:extLst>
      <p:ext uri="{BB962C8B-B14F-4D97-AF65-F5344CB8AC3E}">
        <p14:creationId xmlns:p14="http://schemas.microsoft.com/office/powerpoint/2010/main" val="75797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7" r:id="rId13"/>
    <p:sldLayoutId id="214748366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channel/UCTcbrZhnnDw-WhBtrGB1PGQ" TargetMode="External"/><Relationship Id="rId2" Type="http://schemas.openxmlformats.org/officeDocument/2006/relationships/hyperlink" Target="https://nrc.canada.ca/en/drone-tool/" TargetMode="External"/><Relationship Id="rId1" Type="http://schemas.openxmlformats.org/officeDocument/2006/relationships/slideLayout" Target="../slideLayouts/slideLayout2.xml"/><Relationship Id="rId4" Type="http://schemas.openxmlformats.org/officeDocument/2006/relationships/hyperlink" Target="https://coastal-drone-academy.thinkific.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ted.com/talks/raffaello_d_andrea_the_astounding_athletic_power_of_quadcopters?language=en"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9A74988-78F1-5E46-9702-DFE546775658}"/>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16" name="Rectangle 15"/>
          <p:cNvSpPr/>
          <p:nvPr/>
        </p:nvSpPr>
        <p:spPr>
          <a:xfrm>
            <a:off x="15599" y="0"/>
            <a:ext cx="12188825" cy="6858000"/>
          </a:xfrm>
          <a:prstGeom prst="rect">
            <a:avLst/>
          </a:prstGeom>
          <a:solidFill>
            <a:srgbClr val="0000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latin typeface="Interstate-Regular" charset="0"/>
              <a:ea typeface="Interstate-Regular" charset="0"/>
              <a:cs typeface="Interstate-Regular" charset="0"/>
            </a:endParaRPr>
          </a:p>
        </p:txBody>
      </p:sp>
      <p:sp>
        <p:nvSpPr>
          <p:cNvPr id="10" name="TextBox 9"/>
          <p:cNvSpPr txBox="1"/>
          <p:nvPr/>
        </p:nvSpPr>
        <p:spPr>
          <a:xfrm>
            <a:off x="290919" y="4130873"/>
            <a:ext cx="11929104" cy="1323439"/>
          </a:xfrm>
          <a:prstGeom prst="rect">
            <a:avLst/>
          </a:prstGeom>
          <a:noFill/>
        </p:spPr>
        <p:txBody>
          <a:bodyPr wrap="square" rtlCol="0">
            <a:spAutoFit/>
          </a:bodyPr>
          <a:lstStyle/>
          <a:p>
            <a:r>
              <a:rPr lang="en-US" sz="4000" b="1" spc="300" dirty="0">
                <a:solidFill>
                  <a:srgbClr val="FFFFFF"/>
                </a:solidFill>
                <a:latin typeface="Interstate-Bold" charset="0"/>
              </a:rPr>
              <a:t>DRONES: </a:t>
            </a:r>
            <a:r>
              <a:rPr lang="en-CA" sz="4000" b="1" spc="300" dirty="0">
                <a:solidFill>
                  <a:srgbClr val="FFFFFF"/>
                </a:solidFill>
                <a:latin typeface="Interstate-Bold" charset="0"/>
              </a:rPr>
              <a:t>NAVIGATING CERTIFICATION, COMPLIANCE AND OPPORTUNITIES</a:t>
            </a:r>
            <a:endParaRPr lang="en-US" sz="4000" b="1" spc="300" dirty="0">
              <a:solidFill>
                <a:srgbClr val="FFFFFF"/>
              </a:solidFill>
              <a:latin typeface="Interstate-Bold" charset="0"/>
            </a:endParaRPr>
          </a:p>
        </p:txBody>
      </p:sp>
      <p:sp>
        <p:nvSpPr>
          <p:cNvPr id="11" name="TextBox 10"/>
          <p:cNvSpPr txBox="1"/>
          <p:nvPr/>
        </p:nvSpPr>
        <p:spPr>
          <a:xfrm>
            <a:off x="339686" y="3900804"/>
            <a:ext cx="7345072" cy="369332"/>
          </a:xfrm>
          <a:prstGeom prst="rect">
            <a:avLst/>
          </a:prstGeom>
          <a:noFill/>
        </p:spPr>
        <p:txBody>
          <a:bodyPr wrap="square" rtlCol="0">
            <a:spAutoFit/>
          </a:bodyPr>
          <a:lstStyle/>
          <a:p>
            <a:r>
              <a:rPr lang="en-US" spc="600" dirty="0">
                <a:solidFill>
                  <a:srgbClr val="FFFFFF"/>
                </a:solidFill>
                <a:latin typeface="Interstate-Regular" charset="0"/>
                <a:ea typeface="Interstate-Regular" charset="0"/>
                <a:cs typeface="Interstate-Regular" charset="0"/>
              </a:rPr>
              <a:t>VANCOUVER GIS</a:t>
            </a:r>
          </a:p>
        </p:txBody>
      </p:sp>
      <p:pic>
        <p:nvPicPr>
          <p:cNvPr id="4" name="Picture 3">
            <a:extLst>
              <a:ext uri="{FF2B5EF4-FFF2-40B4-BE49-F238E27FC236}">
                <a16:creationId xmlns:a16="http://schemas.microsoft.com/office/drawing/2014/main" id="{45548546-0E51-854B-8CB4-8487970685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01288" y="5636980"/>
            <a:ext cx="1711972" cy="1025707"/>
          </a:xfrm>
          <a:prstGeom prst="rect">
            <a:avLst/>
          </a:prstGeom>
        </p:spPr>
      </p:pic>
    </p:spTree>
    <p:extLst>
      <p:ext uri="{BB962C8B-B14F-4D97-AF65-F5344CB8AC3E}">
        <p14:creationId xmlns:p14="http://schemas.microsoft.com/office/powerpoint/2010/main" val="1797824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C49608-3893-0044-9227-FC086F53D6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565695"/>
            <a:ext cx="6096000" cy="4203757"/>
          </a:xfrm>
          <a:prstGeom prst="rect">
            <a:avLst/>
          </a:prstGeom>
        </p:spPr>
      </p:pic>
      <p:sp>
        <p:nvSpPr>
          <p:cNvPr id="17" name="TextBox 16"/>
          <p:cNvSpPr txBox="1"/>
          <p:nvPr/>
        </p:nvSpPr>
        <p:spPr>
          <a:xfrm>
            <a:off x="5515019" y="1305573"/>
            <a:ext cx="6833766" cy="600164"/>
          </a:xfrm>
          <a:prstGeom prst="rect">
            <a:avLst/>
          </a:prstGeom>
          <a:noFill/>
        </p:spPr>
        <p:txBody>
          <a:bodyPr wrap="square" rtlCol="0">
            <a:spAutoFit/>
          </a:bodyPr>
          <a:lstStyle/>
          <a:p>
            <a:r>
              <a:rPr lang="en-US" sz="3300" spc="300" dirty="0">
                <a:solidFill>
                  <a:schemeClr val="tx2"/>
                </a:solidFill>
                <a:latin typeface="Interstate-Bold" charset="0"/>
                <a:ea typeface="Interstate-Bold" charset="0"/>
                <a:cs typeface="Interstate-Bold" charset="0"/>
              </a:rPr>
              <a:t>RPAS REQUIREMENTS</a:t>
            </a:r>
          </a:p>
        </p:txBody>
      </p:sp>
      <p:sp>
        <p:nvSpPr>
          <p:cNvPr id="18" name="TextBox 17"/>
          <p:cNvSpPr txBox="1"/>
          <p:nvPr/>
        </p:nvSpPr>
        <p:spPr>
          <a:xfrm>
            <a:off x="5515019" y="1082618"/>
            <a:ext cx="5351675" cy="215444"/>
          </a:xfrm>
          <a:prstGeom prst="rect">
            <a:avLst/>
          </a:prstGeom>
          <a:noFill/>
        </p:spPr>
        <p:txBody>
          <a:bodyPr wrap="square" rtlCol="0">
            <a:spAutoFit/>
          </a:bodyPr>
          <a:lstStyle/>
          <a:p>
            <a:r>
              <a:rPr lang="en-US" sz="800" spc="600" dirty="0">
                <a:solidFill>
                  <a:schemeClr val="tx2"/>
                </a:solidFill>
                <a:latin typeface="Interstate-Regular" charset="0"/>
                <a:ea typeface="Interstate-Regular" charset="0"/>
                <a:cs typeface="Interstate-Regular" charset="0"/>
              </a:rPr>
              <a:t>AS OF JUNE 2019</a:t>
            </a:r>
          </a:p>
        </p:txBody>
      </p:sp>
      <p:sp>
        <p:nvSpPr>
          <p:cNvPr id="2" name="TextBox 1"/>
          <p:cNvSpPr txBox="1"/>
          <p:nvPr/>
        </p:nvSpPr>
        <p:spPr>
          <a:xfrm>
            <a:off x="5672902" y="2513412"/>
            <a:ext cx="6876288"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Safety Assurance Declarations</a:t>
            </a:r>
          </a:p>
          <a:p>
            <a:pPr marL="742950" lvl="1" indent="-285750">
              <a:buFont typeface="Arial" panose="020B0604020202020204" pitchFamily="34" charset="0"/>
              <a:buChar char="•"/>
            </a:pPr>
            <a:r>
              <a:rPr lang="en-US" sz="2400" dirty="0"/>
              <a:t>Controlled Airspace</a:t>
            </a:r>
          </a:p>
          <a:p>
            <a:pPr marL="742950" lvl="1" indent="-285750">
              <a:buFont typeface="Arial" panose="020B0604020202020204" pitchFamily="34" charset="0"/>
              <a:buChar char="•"/>
            </a:pPr>
            <a:r>
              <a:rPr lang="en-US" sz="2400" dirty="0"/>
              <a:t>Near People</a:t>
            </a:r>
          </a:p>
          <a:p>
            <a:pPr marL="742950" lvl="1" indent="-285750">
              <a:buFont typeface="Arial" panose="020B0604020202020204" pitchFamily="34" charset="0"/>
              <a:buChar char="•"/>
            </a:pPr>
            <a:r>
              <a:rPr lang="en-US" sz="2400" dirty="0"/>
              <a:t>Over People</a:t>
            </a:r>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Over 55 </a:t>
            </a:r>
            <a:r>
              <a:rPr lang="en-US" sz="2400" dirty="0" err="1"/>
              <a:t>lbs</a:t>
            </a:r>
            <a:r>
              <a:rPr lang="en-US" sz="2400" dirty="0"/>
              <a:t> (25kg) drones</a:t>
            </a:r>
          </a:p>
          <a:p>
            <a:pPr marL="742950" lvl="1" indent="-285750">
              <a:buFont typeface="Arial" panose="020B0604020202020204" pitchFamily="34" charset="0"/>
              <a:buChar char="•"/>
            </a:pPr>
            <a:r>
              <a:rPr lang="en-US" sz="2400" dirty="0"/>
              <a:t>SFOC-RPAS</a:t>
            </a:r>
          </a:p>
        </p:txBody>
      </p:sp>
    </p:spTree>
    <p:extLst>
      <p:ext uri="{BB962C8B-B14F-4D97-AF65-F5344CB8AC3E}">
        <p14:creationId xmlns:p14="http://schemas.microsoft.com/office/powerpoint/2010/main" val="511838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7039EFC0-5139-4549-AD3B-C343A9694FC1}"/>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16" name="Rectangle 15"/>
          <p:cNvSpPr/>
          <p:nvPr/>
        </p:nvSpPr>
        <p:spPr>
          <a:xfrm>
            <a:off x="3175" y="0"/>
            <a:ext cx="12188825" cy="6858000"/>
          </a:xfrm>
          <a:prstGeom prst="rect">
            <a:avLst/>
          </a:prstGeom>
          <a:solidFill>
            <a:srgbClr val="0000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latin typeface="Interstate-Regular" charset="0"/>
              <a:ea typeface="Interstate-Regular" charset="0"/>
              <a:cs typeface="Interstate-Regular" charset="0"/>
            </a:endParaRPr>
          </a:p>
        </p:txBody>
      </p:sp>
      <p:sp>
        <p:nvSpPr>
          <p:cNvPr id="10" name="TextBox 9"/>
          <p:cNvSpPr txBox="1"/>
          <p:nvPr/>
        </p:nvSpPr>
        <p:spPr>
          <a:xfrm>
            <a:off x="984542" y="4343400"/>
            <a:ext cx="10348476" cy="646331"/>
          </a:xfrm>
          <a:prstGeom prst="rect">
            <a:avLst/>
          </a:prstGeom>
          <a:noFill/>
        </p:spPr>
        <p:txBody>
          <a:bodyPr wrap="square" rtlCol="0">
            <a:spAutoFit/>
          </a:bodyPr>
          <a:lstStyle/>
          <a:p>
            <a:r>
              <a:rPr lang="en-US" sz="3600" b="1" spc="300" dirty="0">
                <a:solidFill>
                  <a:srgbClr val="FFFFFF"/>
                </a:solidFill>
                <a:latin typeface="Interstate-Bold" charset="0"/>
                <a:ea typeface="Interstate-Bold" charset="0"/>
                <a:cs typeface="Interstate-Bold" charset="0"/>
              </a:rPr>
              <a:t>PROCEDURE REQUIREMENTS</a:t>
            </a:r>
            <a:endParaRPr lang="en-US" sz="5750" b="1" spc="300" dirty="0">
              <a:solidFill>
                <a:srgbClr val="FFFFFF"/>
              </a:solidFill>
              <a:latin typeface="Interstate-Bold" charset="0"/>
              <a:ea typeface="Interstate-Bold" charset="0"/>
              <a:cs typeface="Interstate-Bold" charset="0"/>
            </a:endParaRPr>
          </a:p>
        </p:txBody>
      </p:sp>
    </p:spTree>
    <p:extLst>
      <p:ext uri="{BB962C8B-B14F-4D97-AF65-F5344CB8AC3E}">
        <p14:creationId xmlns:p14="http://schemas.microsoft.com/office/powerpoint/2010/main" val="1063100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515019" y="1305573"/>
            <a:ext cx="6833766" cy="1107996"/>
          </a:xfrm>
          <a:prstGeom prst="rect">
            <a:avLst/>
          </a:prstGeom>
          <a:noFill/>
        </p:spPr>
        <p:txBody>
          <a:bodyPr wrap="square" rtlCol="0">
            <a:spAutoFit/>
          </a:bodyPr>
          <a:lstStyle/>
          <a:p>
            <a:r>
              <a:rPr lang="en-US" sz="3300" spc="300" dirty="0">
                <a:solidFill>
                  <a:schemeClr val="tx2"/>
                </a:solidFill>
                <a:latin typeface="Interstate-Bold" charset="0"/>
                <a:ea typeface="Interstate-Bold" charset="0"/>
                <a:cs typeface="Interstate-Bold" charset="0"/>
              </a:rPr>
              <a:t>PROCEDURE REQUIREMENTS</a:t>
            </a:r>
          </a:p>
        </p:txBody>
      </p:sp>
      <p:sp>
        <p:nvSpPr>
          <p:cNvPr id="18" name="TextBox 17"/>
          <p:cNvSpPr txBox="1"/>
          <p:nvPr/>
        </p:nvSpPr>
        <p:spPr>
          <a:xfrm>
            <a:off x="5515019" y="1082618"/>
            <a:ext cx="5351675" cy="215444"/>
          </a:xfrm>
          <a:prstGeom prst="rect">
            <a:avLst/>
          </a:prstGeom>
          <a:noFill/>
        </p:spPr>
        <p:txBody>
          <a:bodyPr wrap="square" rtlCol="0">
            <a:spAutoFit/>
          </a:bodyPr>
          <a:lstStyle/>
          <a:p>
            <a:r>
              <a:rPr lang="en-US" sz="800" spc="600" dirty="0">
                <a:solidFill>
                  <a:schemeClr val="tx2"/>
                </a:solidFill>
                <a:latin typeface="Interstate-Regular" charset="0"/>
                <a:ea typeface="Interstate-Regular" charset="0"/>
                <a:cs typeface="Interstate-Regular" charset="0"/>
              </a:rPr>
              <a:t>AS OF JUNE 2019</a:t>
            </a:r>
          </a:p>
        </p:txBody>
      </p:sp>
      <p:sp>
        <p:nvSpPr>
          <p:cNvPr id="2" name="TextBox 1"/>
          <p:cNvSpPr txBox="1"/>
          <p:nvPr/>
        </p:nvSpPr>
        <p:spPr>
          <a:xfrm>
            <a:off x="5672902" y="2874772"/>
            <a:ext cx="6876288"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Site Survey</a:t>
            </a:r>
          </a:p>
          <a:p>
            <a:pPr marL="285750" indent="-285750">
              <a:buFont typeface="Arial" panose="020B0604020202020204" pitchFamily="34" charset="0"/>
              <a:buChar char="•"/>
            </a:pPr>
            <a:r>
              <a:rPr lang="en-US" sz="2400" dirty="0"/>
              <a:t>Normal Procedures</a:t>
            </a:r>
          </a:p>
          <a:p>
            <a:pPr marL="285750" indent="-285750">
              <a:buFont typeface="Arial" panose="020B0604020202020204" pitchFamily="34" charset="0"/>
              <a:buChar char="•"/>
            </a:pPr>
            <a:r>
              <a:rPr lang="en-US" sz="2400" dirty="0"/>
              <a:t>Emergency Procedures</a:t>
            </a:r>
          </a:p>
          <a:p>
            <a:pPr marL="285750" indent="-285750">
              <a:buFont typeface="Arial" panose="020B0604020202020204" pitchFamily="34" charset="0"/>
              <a:buChar char="•"/>
            </a:pPr>
            <a:r>
              <a:rPr lang="en-US" sz="2400" dirty="0"/>
              <a:t>Incident Recording</a:t>
            </a:r>
          </a:p>
        </p:txBody>
      </p:sp>
      <p:pic>
        <p:nvPicPr>
          <p:cNvPr id="6" name="Picture 5">
            <a:extLst>
              <a:ext uri="{FF2B5EF4-FFF2-40B4-BE49-F238E27FC236}">
                <a16:creationId xmlns:a16="http://schemas.microsoft.com/office/drawing/2014/main" id="{0FFADB8D-D905-5145-8880-BDFF9240A1B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8587" y="1082618"/>
            <a:ext cx="5258631" cy="4652080"/>
          </a:xfrm>
          <a:prstGeom prst="rect">
            <a:avLst/>
          </a:prstGeom>
        </p:spPr>
      </p:pic>
    </p:spTree>
    <p:extLst>
      <p:ext uri="{BB962C8B-B14F-4D97-AF65-F5344CB8AC3E}">
        <p14:creationId xmlns:p14="http://schemas.microsoft.com/office/powerpoint/2010/main" val="3340859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634F3ED9-6506-7845-9C71-5FA17DA33FEE}"/>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16" name="Rectangle 15"/>
          <p:cNvSpPr/>
          <p:nvPr/>
        </p:nvSpPr>
        <p:spPr>
          <a:xfrm>
            <a:off x="1587" y="0"/>
            <a:ext cx="12188825" cy="6858000"/>
          </a:xfrm>
          <a:prstGeom prst="rect">
            <a:avLst/>
          </a:prstGeom>
          <a:solidFill>
            <a:srgbClr val="0000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latin typeface="Interstate-Regular" charset="0"/>
              <a:ea typeface="Interstate-Regular" charset="0"/>
              <a:cs typeface="Interstate-Regular" charset="0"/>
            </a:endParaRPr>
          </a:p>
        </p:txBody>
      </p:sp>
      <p:sp>
        <p:nvSpPr>
          <p:cNvPr id="10" name="TextBox 9"/>
          <p:cNvSpPr txBox="1"/>
          <p:nvPr/>
        </p:nvSpPr>
        <p:spPr>
          <a:xfrm>
            <a:off x="984542" y="4343400"/>
            <a:ext cx="10348476" cy="646331"/>
          </a:xfrm>
          <a:prstGeom prst="rect">
            <a:avLst/>
          </a:prstGeom>
          <a:noFill/>
        </p:spPr>
        <p:txBody>
          <a:bodyPr wrap="square" rtlCol="0">
            <a:spAutoFit/>
          </a:bodyPr>
          <a:lstStyle/>
          <a:p>
            <a:r>
              <a:rPr lang="en-US" sz="3600" b="1" spc="300" dirty="0">
                <a:solidFill>
                  <a:srgbClr val="FFFFFF"/>
                </a:solidFill>
                <a:latin typeface="Interstate-Bold" charset="0"/>
                <a:ea typeface="Interstate-Bold" charset="0"/>
                <a:cs typeface="Interstate-Bold" charset="0"/>
              </a:rPr>
              <a:t>OPPORTUNITIES FOR RPAS</a:t>
            </a:r>
            <a:endParaRPr lang="en-US" sz="5750" b="1" spc="300" dirty="0">
              <a:solidFill>
                <a:srgbClr val="FFFFFF"/>
              </a:solidFill>
              <a:latin typeface="Interstate-Bold" charset="0"/>
              <a:ea typeface="Interstate-Bold" charset="0"/>
              <a:cs typeface="Interstate-Bold" charset="0"/>
            </a:endParaRPr>
          </a:p>
        </p:txBody>
      </p:sp>
      <p:sp>
        <p:nvSpPr>
          <p:cNvPr id="9" name="TextBox 8">
            <a:extLst>
              <a:ext uri="{FF2B5EF4-FFF2-40B4-BE49-F238E27FC236}">
                <a16:creationId xmlns:a16="http://schemas.microsoft.com/office/drawing/2014/main" id="{DB5FB05F-DC43-B64F-9B37-A96608EB4811}"/>
              </a:ext>
            </a:extLst>
          </p:cNvPr>
          <p:cNvSpPr txBox="1"/>
          <p:nvPr/>
        </p:nvSpPr>
        <p:spPr>
          <a:xfrm>
            <a:off x="982954" y="3974068"/>
            <a:ext cx="7345072" cy="369332"/>
          </a:xfrm>
          <a:prstGeom prst="rect">
            <a:avLst/>
          </a:prstGeom>
          <a:noFill/>
        </p:spPr>
        <p:txBody>
          <a:bodyPr wrap="square" rtlCol="0">
            <a:spAutoFit/>
          </a:bodyPr>
          <a:lstStyle/>
          <a:p>
            <a:r>
              <a:rPr lang="en-US" spc="600" dirty="0">
                <a:solidFill>
                  <a:srgbClr val="FFFFFF"/>
                </a:solidFill>
                <a:latin typeface="Interstate-Regular" charset="0"/>
                <a:ea typeface="Interstate-Regular" charset="0"/>
                <a:cs typeface="Interstate-Regular" charset="0"/>
              </a:rPr>
              <a:t>THE FUTURE OF AVIATION</a:t>
            </a:r>
          </a:p>
        </p:txBody>
      </p:sp>
    </p:spTree>
    <p:extLst>
      <p:ext uri="{BB962C8B-B14F-4D97-AF65-F5344CB8AC3E}">
        <p14:creationId xmlns:p14="http://schemas.microsoft.com/office/powerpoint/2010/main" val="672835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3161" y="3986937"/>
            <a:ext cx="9795398"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550798" y="4160181"/>
            <a:ext cx="2382621" cy="338554"/>
          </a:xfrm>
          <a:prstGeom prst="rect">
            <a:avLst/>
          </a:prstGeom>
          <a:noFill/>
        </p:spPr>
        <p:txBody>
          <a:bodyPr wrap="square" rtlCol="0">
            <a:spAutoFit/>
          </a:bodyPr>
          <a:lstStyle/>
          <a:p>
            <a:pPr algn="ctr"/>
            <a:r>
              <a:rPr lang="en-US" sz="1600" b="1" spc="300" dirty="0">
                <a:solidFill>
                  <a:schemeClr val="tx2"/>
                </a:solidFill>
                <a:latin typeface="Interstate-Regular" charset="0"/>
                <a:ea typeface="Interstate-Regular" charset="0"/>
                <a:cs typeface="Interstate-Regular" charset="0"/>
              </a:rPr>
              <a:t>BVLOS</a:t>
            </a:r>
          </a:p>
        </p:txBody>
      </p:sp>
      <p:sp>
        <p:nvSpPr>
          <p:cNvPr id="42" name="TextBox 41"/>
          <p:cNvSpPr txBox="1"/>
          <p:nvPr/>
        </p:nvSpPr>
        <p:spPr>
          <a:xfrm>
            <a:off x="553008" y="4223145"/>
            <a:ext cx="1939640" cy="830997"/>
          </a:xfrm>
          <a:prstGeom prst="rect">
            <a:avLst/>
          </a:prstGeom>
          <a:noFill/>
        </p:spPr>
        <p:txBody>
          <a:bodyPr wrap="square" rtlCol="0">
            <a:spAutoFit/>
          </a:bodyPr>
          <a:lstStyle/>
          <a:p>
            <a:pPr algn="ctr"/>
            <a:r>
              <a:rPr lang="en-US" sz="1600" b="1" spc="300" dirty="0">
                <a:solidFill>
                  <a:schemeClr val="tx2"/>
                </a:solidFill>
                <a:latin typeface="Interstate-Regular" charset="0"/>
                <a:ea typeface="Interstate-Regular" charset="0"/>
                <a:cs typeface="Interstate-Regular" charset="0"/>
              </a:rPr>
              <a:t>+55</a:t>
            </a:r>
            <a:br>
              <a:rPr lang="en-US" sz="1600" b="1" spc="300" dirty="0">
                <a:solidFill>
                  <a:schemeClr val="tx2"/>
                </a:solidFill>
                <a:latin typeface="Interstate-Regular" charset="0"/>
                <a:ea typeface="Interstate-Regular" charset="0"/>
                <a:cs typeface="Interstate-Regular" charset="0"/>
              </a:rPr>
            </a:br>
            <a:r>
              <a:rPr lang="en-US" sz="1600" b="1" spc="300" dirty="0">
                <a:solidFill>
                  <a:schemeClr val="tx2"/>
                </a:solidFill>
                <a:latin typeface="Interstate-Regular" charset="0"/>
                <a:ea typeface="Interstate-Regular" charset="0"/>
                <a:cs typeface="Interstate-Regular" charset="0"/>
              </a:rPr>
              <a:t>+400’</a:t>
            </a:r>
          </a:p>
          <a:p>
            <a:pPr algn="ctr"/>
            <a:r>
              <a:rPr lang="en-US" sz="1600" b="1" spc="300" dirty="0">
                <a:solidFill>
                  <a:schemeClr val="tx2"/>
                </a:solidFill>
                <a:latin typeface="Interstate-Regular" charset="0"/>
                <a:ea typeface="Interstate-Regular" charset="0"/>
                <a:cs typeface="Interstate-Regular" charset="0"/>
              </a:rPr>
              <a:t>+VLOS</a:t>
            </a:r>
          </a:p>
        </p:txBody>
      </p:sp>
      <p:sp>
        <p:nvSpPr>
          <p:cNvPr id="43" name="TextBox 42"/>
          <p:cNvSpPr txBox="1"/>
          <p:nvPr/>
        </p:nvSpPr>
        <p:spPr>
          <a:xfrm>
            <a:off x="6754006" y="4115423"/>
            <a:ext cx="2650979" cy="338554"/>
          </a:xfrm>
          <a:prstGeom prst="rect">
            <a:avLst/>
          </a:prstGeom>
          <a:noFill/>
        </p:spPr>
        <p:txBody>
          <a:bodyPr wrap="square" rtlCol="0">
            <a:spAutoFit/>
          </a:bodyPr>
          <a:lstStyle/>
          <a:p>
            <a:pPr algn="ctr"/>
            <a:r>
              <a:rPr lang="en-US" sz="1600" b="1" spc="300" dirty="0">
                <a:solidFill>
                  <a:schemeClr val="tx2"/>
                </a:solidFill>
                <a:latin typeface="Interstate-Regular" charset="0"/>
                <a:ea typeface="Interstate-Regular" charset="0"/>
                <a:cs typeface="Interstate-Regular" charset="0"/>
              </a:rPr>
              <a:t>RTM</a:t>
            </a:r>
          </a:p>
        </p:txBody>
      </p:sp>
      <p:sp>
        <p:nvSpPr>
          <p:cNvPr id="17" name="TextBox 16"/>
          <p:cNvSpPr txBox="1"/>
          <p:nvPr/>
        </p:nvSpPr>
        <p:spPr>
          <a:xfrm>
            <a:off x="3713876" y="4568116"/>
            <a:ext cx="1987407" cy="331886"/>
          </a:xfrm>
          <a:prstGeom prst="rect">
            <a:avLst/>
          </a:prstGeom>
          <a:noFill/>
        </p:spPr>
        <p:txBody>
          <a:bodyPr wrap="square" rtlCol="0">
            <a:spAutoFit/>
          </a:bodyPr>
          <a:lstStyle/>
          <a:p>
            <a:pPr marL="171450" indent="-171450" algn="ctr">
              <a:lnSpc>
                <a:spcPts val="2050"/>
              </a:lnSpc>
              <a:buFont typeface="Arial" charset="0"/>
              <a:buChar char="•"/>
            </a:pPr>
            <a:r>
              <a:rPr lang="en-US" sz="1400" spc="150" dirty="0">
                <a:latin typeface="Interstate-Regular" charset="0"/>
                <a:ea typeface="Interstate-Regular" charset="0"/>
                <a:cs typeface="Interstate-Regular" charset="0"/>
              </a:rPr>
              <a:t>Widespread</a:t>
            </a:r>
          </a:p>
        </p:txBody>
      </p:sp>
      <p:sp>
        <p:nvSpPr>
          <p:cNvPr id="22" name="TextBox 21"/>
          <p:cNvSpPr txBox="1"/>
          <p:nvPr/>
        </p:nvSpPr>
        <p:spPr>
          <a:xfrm>
            <a:off x="389927" y="5079364"/>
            <a:ext cx="2265799" cy="601190"/>
          </a:xfrm>
          <a:prstGeom prst="rect">
            <a:avLst/>
          </a:prstGeom>
          <a:noFill/>
        </p:spPr>
        <p:txBody>
          <a:bodyPr wrap="square" rtlCol="0">
            <a:spAutoFit/>
          </a:bodyPr>
          <a:lstStyle/>
          <a:p>
            <a:pPr marL="285750" indent="-285750" algn="ctr">
              <a:lnSpc>
                <a:spcPts val="2050"/>
              </a:lnSpc>
              <a:buFont typeface="Arial" charset="0"/>
              <a:buChar char="•"/>
            </a:pPr>
            <a:r>
              <a:rPr lang="en-US" sz="1400" spc="150" dirty="0">
                <a:latin typeface="Interstate-Regular" charset="0"/>
                <a:ea typeface="Interstate-Regular" charset="0"/>
                <a:cs typeface="Interstate-Regular" charset="0"/>
              </a:rPr>
              <a:t>Pushing the limits of part 9</a:t>
            </a:r>
          </a:p>
        </p:txBody>
      </p:sp>
      <p:sp>
        <p:nvSpPr>
          <p:cNvPr id="26" name="TextBox 25"/>
          <p:cNvSpPr txBox="1"/>
          <p:nvPr/>
        </p:nvSpPr>
        <p:spPr>
          <a:xfrm>
            <a:off x="6991569" y="4478174"/>
            <a:ext cx="2094219" cy="601190"/>
          </a:xfrm>
          <a:prstGeom prst="rect">
            <a:avLst/>
          </a:prstGeom>
          <a:noFill/>
        </p:spPr>
        <p:txBody>
          <a:bodyPr wrap="square" rtlCol="0">
            <a:spAutoFit/>
          </a:bodyPr>
          <a:lstStyle/>
          <a:p>
            <a:pPr marL="285750" indent="-285750" algn="ctr">
              <a:lnSpc>
                <a:spcPts val="2050"/>
              </a:lnSpc>
              <a:buFont typeface="Arial" charset="0"/>
              <a:buChar char="•"/>
            </a:pPr>
            <a:r>
              <a:rPr lang="en-US" sz="1400" spc="150" dirty="0">
                <a:latin typeface="Interstate-Regular" charset="0"/>
                <a:ea typeface="Interstate-Regular" charset="0"/>
                <a:cs typeface="Interstate-Regular" charset="0"/>
              </a:rPr>
              <a:t>Integrated airspace</a:t>
            </a:r>
          </a:p>
        </p:txBody>
      </p:sp>
      <p:sp>
        <p:nvSpPr>
          <p:cNvPr id="30" name="TextBox 29"/>
          <p:cNvSpPr txBox="1"/>
          <p:nvPr/>
        </p:nvSpPr>
        <p:spPr>
          <a:xfrm>
            <a:off x="873209" y="923603"/>
            <a:ext cx="7708723" cy="600164"/>
          </a:xfrm>
          <a:prstGeom prst="rect">
            <a:avLst/>
          </a:prstGeom>
          <a:noFill/>
        </p:spPr>
        <p:txBody>
          <a:bodyPr wrap="square" rtlCol="0">
            <a:spAutoFit/>
          </a:bodyPr>
          <a:lstStyle/>
          <a:p>
            <a:r>
              <a:rPr lang="en-US" sz="3300" spc="300" dirty="0">
                <a:solidFill>
                  <a:schemeClr val="tx2"/>
                </a:solidFill>
                <a:latin typeface="Interstate-Regular" charset="0"/>
                <a:ea typeface="Interstate-Regular" charset="0"/>
                <a:cs typeface="Interstate-Regular" charset="0"/>
              </a:rPr>
              <a:t>WHERE WE’RE GOING</a:t>
            </a:r>
            <a:endParaRPr lang="en-US" sz="4800" spc="300" dirty="0">
              <a:solidFill>
                <a:schemeClr val="tx2"/>
              </a:solidFill>
              <a:latin typeface="Interstate-Regular" charset="0"/>
              <a:ea typeface="Interstate-Regular" charset="0"/>
              <a:cs typeface="Interstate-Regular" charset="0"/>
            </a:endParaRPr>
          </a:p>
        </p:txBody>
      </p:sp>
      <p:sp>
        <p:nvSpPr>
          <p:cNvPr id="31" name="TextBox 30"/>
          <p:cNvSpPr txBox="1"/>
          <p:nvPr/>
        </p:nvSpPr>
        <p:spPr>
          <a:xfrm>
            <a:off x="925674" y="605445"/>
            <a:ext cx="3133947" cy="400110"/>
          </a:xfrm>
          <a:prstGeom prst="rect">
            <a:avLst/>
          </a:prstGeom>
          <a:noFill/>
        </p:spPr>
        <p:txBody>
          <a:bodyPr wrap="square" rtlCol="0">
            <a:spAutoFit/>
          </a:bodyPr>
          <a:lstStyle/>
          <a:p>
            <a:r>
              <a:rPr lang="en-US" sz="2000" spc="600" dirty="0">
                <a:solidFill>
                  <a:schemeClr val="tx2"/>
                </a:solidFill>
                <a:latin typeface="Interstate-Regular" charset="0"/>
                <a:ea typeface="Interstate-Regular" charset="0"/>
                <a:cs typeface="Interstate-Regular" charset="0"/>
              </a:rPr>
              <a:t>RPAS</a:t>
            </a:r>
          </a:p>
        </p:txBody>
      </p:sp>
      <p:sp>
        <p:nvSpPr>
          <p:cNvPr id="24" name="Shape 2912"/>
          <p:cNvSpPr>
            <a:spLocks noChangeAspect="1"/>
          </p:cNvSpPr>
          <p:nvPr/>
        </p:nvSpPr>
        <p:spPr>
          <a:xfrm>
            <a:off x="1173068" y="3043980"/>
            <a:ext cx="699516" cy="699516"/>
          </a:xfrm>
          <a:custGeom>
            <a:avLst/>
            <a:gdLst/>
            <a:ahLst/>
            <a:cxnLst>
              <a:cxn ang="0">
                <a:pos x="wd2" y="hd2"/>
              </a:cxn>
              <a:cxn ang="5400000">
                <a:pos x="wd2" y="hd2"/>
              </a:cxn>
              <a:cxn ang="10800000">
                <a:pos x="wd2" y="hd2"/>
              </a:cxn>
              <a:cxn ang="16200000">
                <a:pos x="wd2" y="hd2"/>
              </a:cxn>
            </a:cxnLst>
            <a:rect l="0" t="0" r="r" b="b"/>
            <a:pathLst>
              <a:path w="21600" h="21600" extrusionOk="0">
                <a:moveTo>
                  <a:pt x="21456" y="10453"/>
                </a:moveTo>
                <a:lnTo>
                  <a:pt x="18511" y="7507"/>
                </a:lnTo>
                <a:cubicBezTo>
                  <a:pt x="18422" y="7419"/>
                  <a:pt x="18299" y="7364"/>
                  <a:pt x="18164" y="7364"/>
                </a:cubicBezTo>
                <a:cubicBezTo>
                  <a:pt x="17892" y="7364"/>
                  <a:pt x="17673" y="7584"/>
                  <a:pt x="17673" y="7855"/>
                </a:cubicBezTo>
                <a:cubicBezTo>
                  <a:pt x="17673" y="7990"/>
                  <a:pt x="17728" y="8113"/>
                  <a:pt x="17817" y="8202"/>
                </a:cubicBezTo>
                <a:lnTo>
                  <a:pt x="19924" y="10309"/>
                </a:lnTo>
                <a:lnTo>
                  <a:pt x="11291" y="10309"/>
                </a:lnTo>
                <a:lnTo>
                  <a:pt x="11291" y="1676"/>
                </a:lnTo>
                <a:lnTo>
                  <a:pt x="13398" y="3783"/>
                </a:lnTo>
                <a:cubicBezTo>
                  <a:pt x="13487" y="3873"/>
                  <a:pt x="13610" y="3927"/>
                  <a:pt x="13745" y="3927"/>
                </a:cubicBezTo>
                <a:cubicBezTo>
                  <a:pt x="14017" y="3927"/>
                  <a:pt x="14236" y="3708"/>
                  <a:pt x="14236" y="3436"/>
                </a:cubicBezTo>
                <a:cubicBezTo>
                  <a:pt x="14236" y="3301"/>
                  <a:pt x="14181" y="3178"/>
                  <a:pt x="14093" y="3089"/>
                </a:cubicBezTo>
                <a:lnTo>
                  <a:pt x="11147" y="144"/>
                </a:lnTo>
                <a:cubicBezTo>
                  <a:pt x="11058" y="55"/>
                  <a:pt x="10936" y="0"/>
                  <a:pt x="10800" y="0"/>
                </a:cubicBezTo>
                <a:cubicBezTo>
                  <a:pt x="10665" y="0"/>
                  <a:pt x="10542" y="55"/>
                  <a:pt x="10453" y="144"/>
                </a:cubicBezTo>
                <a:lnTo>
                  <a:pt x="7507" y="3089"/>
                </a:lnTo>
                <a:cubicBezTo>
                  <a:pt x="7418" y="3178"/>
                  <a:pt x="7364" y="3301"/>
                  <a:pt x="7364" y="3436"/>
                </a:cubicBezTo>
                <a:cubicBezTo>
                  <a:pt x="7364" y="3708"/>
                  <a:pt x="7583" y="3927"/>
                  <a:pt x="7855" y="3927"/>
                </a:cubicBezTo>
                <a:cubicBezTo>
                  <a:pt x="7990" y="3927"/>
                  <a:pt x="8113" y="3873"/>
                  <a:pt x="8202" y="3783"/>
                </a:cubicBezTo>
                <a:lnTo>
                  <a:pt x="10309" y="1676"/>
                </a:lnTo>
                <a:lnTo>
                  <a:pt x="10309" y="10309"/>
                </a:lnTo>
                <a:lnTo>
                  <a:pt x="1676" y="10309"/>
                </a:lnTo>
                <a:lnTo>
                  <a:pt x="3783" y="8202"/>
                </a:lnTo>
                <a:cubicBezTo>
                  <a:pt x="3873" y="8113"/>
                  <a:pt x="3927" y="7990"/>
                  <a:pt x="3927" y="7855"/>
                </a:cubicBezTo>
                <a:cubicBezTo>
                  <a:pt x="3927" y="7584"/>
                  <a:pt x="3708" y="7364"/>
                  <a:pt x="3436" y="7364"/>
                </a:cubicBezTo>
                <a:cubicBezTo>
                  <a:pt x="3301" y="7364"/>
                  <a:pt x="3178" y="7419"/>
                  <a:pt x="3089" y="7507"/>
                </a:cubicBezTo>
                <a:lnTo>
                  <a:pt x="144" y="10453"/>
                </a:lnTo>
                <a:cubicBezTo>
                  <a:pt x="55" y="10542"/>
                  <a:pt x="0" y="10665"/>
                  <a:pt x="0" y="10800"/>
                </a:cubicBezTo>
                <a:cubicBezTo>
                  <a:pt x="0" y="10936"/>
                  <a:pt x="55" y="11058"/>
                  <a:pt x="144" y="11148"/>
                </a:cubicBezTo>
                <a:lnTo>
                  <a:pt x="3089" y="14093"/>
                </a:lnTo>
                <a:cubicBezTo>
                  <a:pt x="3178" y="14182"/>
                  <a:pt x="3301" y="14236"/>
                  <a:pt x="3436" y="14236"/>
                </a:cubicBezTo>
                <a:cubicBezTo>
                  <a:pt x="3708" y="14236"/>
                  <a:pt x="3927" y="14017"/>
                  <a:pt x="3927" y="13745"/>
                </a:cubicBezTo>
                <a:cubicBezTo>
                  <a:pt x="3927" y="13610"/>
                  <a:pt x="3873" y="13488"/>
                  <a:pt x="3783" y="13398"/>
                </a:cubicBezTo>
                <a:lnTo>
                  <a:pt x="1676" y="11291"/>
                </a:lnTo>
                <a:lnTo>
                  <a:pt x="10309" y="11291"/>
                </a:lnTo>
                <a:lnTo>
                  <a:pt x="10309" y="19924"/>
                </a:lnTo>
                <a:lnTo>
                  <a:pt x="8202" y="17817"/>
                </a:lnTo>
                <a:cubicBezTo>
                  <a:pt x="8113" y="17728"/>
                  <a:pt x="7990" y="17673"/>
                  <a:pt x="7855" y="17673"/>
                </a:cubicBezTo>
                <a:cubicBezTo>
                  <a:pt x="7583" y="17673"/>
                  <a:pt x="7364" y="17893"/>
                  <a:pt x="7364" y="18164"/>
                </a:cubicBezTo>
                <a:cubicBezTo>
                  <a:pt x="7364" y="18300"/>
                  <a:pt x="7418" y="18422"/>
                  <a:pt x="7507" y="18511"/>
                </a:cubicBezTo>
                <a:lnTo>
                  <a:pt x="10453" y="21456"/>
                </a:lnTo>
                <a:cubicBezTo>
                  <a:pt x="10542" y="21545"/>
                  <a:pt x="10665"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cubicBezTo>
                  <a:pt x="13610" y="17673"/>
                  <a:pt x="13487" y="17728"/>
                  <a:pt x="13398" y="17817"/>
                </a:cubicBezTo>
                <a:lnTo>
                  <a:pt x="11291" y="19924"/>
                </a:lnTo>
                <a:lnTo>
                  <a:pt x="11291" y="11291"/>
                </a:lnTo>
                <a:lnTo>
                  <a:pt x="19924" y="11291"/>
                </a:lnTo>
                <a:lnTo>
                  <a:pt x="17817" y="13398"/>
                </a:lnTo>
                <a:cubicBezTo>
                  <a:pt x="17728" y="13488"/>
                  <a:pt x="17673" y="13610"/>
                  <a:pt x="17673" y="13745"/>
                </a:cubicBezTo>
                <a:cubicBezTo>
                  <a:pt x="17673" y="14017"/>
                  <a:pt x="17892" y="14236"/>
                  <a:pt x="18164" y="14236"/>
                </a:cubicBezTo>
                <a:cubicBezTo>
                  <a:pt x="18299" y="14236"/>
                  <a:pt x="18422" y="14182"/>
                  <a:pt x="18511" y="14093"/>
                </a:cubicBezTo>
                <a:lnTo>
                  <a:pt x="21456" y="11148"/>
                </a:lnTo>
                <a:cubicBezTo>
                  <a:pt x="21545" y="11058"/>
                  <a:pt x="21600" y="10936"/>
                  <a:pt x="21600" y="10800"/>
                </a:cubicBezTo>
                <a:cubicBezTo>
                  <a:pt x="21600" y="10665"/>
                  <a:pt x="21545" y="10542"/>
                  <a:pt x="21456" y="10453"/>
                </a:cubicBezTo>
              </a:path>
            </a:pathLst>
          </a:custGeom>
          <a:solidFill>
            <a:schemeClr val="tx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Interstate-Regular" charset="0"/>
              <a:ea typeface="Interstate-Regular" charset="0"/>
              <a:cs typeface="Interstate-Regular" charset="0"/>
            </a:endParaRPr>
          </a:p>
        </p:txBody>
      </p:sp>
      <p:sp>
        <p:nvSpPr>
          <p:cNvPr id="27" name="Shape 2939"/>
          <p:cNvSpPr>
            <a:spLocks noChangeAspect="1"/>
          </p:cNvSpPr>
          <p:nvPr/>
        </p:nvSpPr>
        <p:spPr>
          <a:xfrm>
            <a:off x="4392350" y="3079242"/>
            <a:ext cx="699516" cy="699516"/>
          </a:xfrm>
          <a:custGeom>
            <a:avLst/>
            <a:gdLst/>
            <a:ahLst/>
            <a:cxnLst>
              <a:cxn ang="0">
                <a:pos x="wd2" y="hd2"/>
              </a:cxn>
              <a:cxn ang="5400000">
                <a:pos x="wd2" y="hd2"/>
              </a:cxn>
              <a:cxn ang="10800000">
                <a:pos x="wd2" y="hd2"/>
              </a:cxn>
              <a:cxn ang="16200000">
                <a:pos x="wd2" y="hd2"/>
              </a:cxn>
            </a:cxnLst>
            <a:rect l="0" t="0" r="r" b="b"/>
            <a:pathLst>
              <a:path w="21600" h="21600" extrusionOk="0">
                <a:moveTo>
                  <a:pt x="17547" y="12509"/>
                </a:moveTo>
                <a:lnTo>
                  <a:pt x="18520" y="12645"/>
                </a:lnTo>
                <a:cubicBezTo>
                  <a:pt x="18572" y="12276"/>
                  <a:pt x="18589" y="11922"/>
                  <a:pt x="18572" y="11593"/>
                </a:cubicBezTo>
                <a:lnTo>
                  <a:pt x="17592" y="11644"/>
                </a:lnTo>
                <a:cubicBezTo>
                  <a:pt x="17606" y="11910"/>
                  <a:pt x="17591" y="12201"/>
                  <a:pt x="17547" y="12509"/>
                </a:cubicBezTo>
                <a:moveTo>
                  <a:pt x="17444" y="10833"/>
                </a:moveTo>
                <a:lnTo>
                  <a:pt x="18374" y="10520"/>
                </a:lnTo>
                <a:cubicBezTo>
                  <a:pt x="18262" y="10187"/>
                  <a:pt x="18104" y="9869"/>
                  <a:pt x="17890" y="9546"/>
                </a:cubicBezTo>
                <a:lnTo>
                  <a:pt x="17072" y="10089"/>
                </a:lnTo>
                <a:cubicBezTo>
                  <a:pt x="17237" y="10339"/>
                  <a:pt x="17359" y="10582"/>
                  <a:pt x="17444" y="10833"/>
                </a:cubicBezTo>
                <a:moveTo>
                  <a:pt x="17529" y="13890"/>
                </a:moveTo>
                <a:cubicBezTo>
                  <a:pt x="17440" y="13801"/>
                  <a:pt x="17317" y="13745"/>
                  <a:pt x="17182" y="13745"/>
                </a:cubicBezTo>
                <a:cubicBezTo>
                  <a:pt x="16910" y="13745"/>
                  <a:pt x="16691" y="13965"/>
                  <a:pt x="16691" y="14236"/>
                </a:cubicBezTo>
                <a:cubicBezTo>
                  <a:pt x="16691" y="14372"/>
                  <a:pt x="16746" y="14495"/>
                  <a:pt x="16835" y="14583"/>
                </a:cubicBezTo>
                <a:lnTo>
                  <a:pt x="17469" y="15218"/>
                </a:lnTo>
                <a:lnTo>
                  <a:pt x="16835" y="15853"/>
                </a:lnTo>
                <a:cubicBezTo>
                  <a:pt x="16746" y="15942"/>
                  <a:pt x="16691" y="16064"/>
                  <a:pt x="16691" y="16200"/>
                </a:cubicBezTo>
                <a:cubicBezTo>
                  <a:pt x="16691" y="16471"/>
                  <a:pt x="16910" y="16691"/>
                  <a:pt x="17182" y="16691"/>
                </a:cubicBezTo>
                <a:cubicBezTo>
                  <a:pt x="17317" y="16691"/>
                  <a:pt x="17440" y="16636"/>
                  <a:pt x="17529" y="16547"/>
                </a:cubicBezTo>
                <a:lnTo>
                  <a:pt x="18164" y="15912"/>
                </a:lnTo>
                <a:lnTo>
                  <a:pt x="18798" y="16547"/>
                </a:lnTo>
                <a:cubicBezTo>
                  <a:pt x="18887" y="16636"/>
                  <a:pt x="19010" y="16691"/>
                  <a:pt x="19145" y="16691"/>
                </a:cubicBezTo>
                <a:cubicBezTo>
                  <a:pt x="19417" y="16691"/>
                  <a:pt x="19636" y="16471"/>
                  <a:pt x="19636" y="16200"/>
                </a:cubicBezTo>
                <a:cubicBezTo>
                  <a:pt x="19636" y="16064"/>
                  <a:pt x="19582" y="15942"/>
                  <a:pt x="19493" y="15853"/>
                </a:cubicBezTo>
                <a:lnTo>
                  <a:pt x="18858" y="15218"/>
                </a:lnTo>
                <a:lnTo>
                  <a:pt x="19493" y="14583"/>
                </a:lnTo>
                <a:cubicBezTo>
                  <a:pt x="19582" y="14495"/>
                  <a:pt x="19636" y="14372"/>
                  <a:pt x="19636" y="14236"/>
                </a:cubicBezTo>
                <a:cubicBezTo>
                  <a:pt x="19636" y="13965"/>
                  <a:pt x="19417" y="13745"/>
                  <a:pt x="19145" y="13745"/>
                </a:cubicBezTo>
                <a:cubicBezTo>
                  <a:pt x="19009" y="13745"/>
                  <a:pt x="18887" y="13801"/>
                  <a:pt x="18798" y="13890"/>
                </a:cubicBezTo>
                <a:lnTo>
                  <a:pt x="18164" y="14524"/>
                </a:lnTo>
                <a:cubicBezTo>
                  <a:pt x="18164" y="14524"/>
                  <a:pt x="17529" y="13890"/>
                  <a:pt x="17529" y="13890"/>
                </a:cubicBezTo>
                <a:close/>
                <a:moveTo>
                  <a:pt x="20618" y="20458"/>
                </a:moveTo>
                <a:lnTo>
                  <a:pt x="14727" y="18775"/>
                </a:lnTo>
                <a:lnTo>
                  <a:pt x="14727" y="7698"/>
                </a:lnTo>
                <a:cubicBezTo>
                  <a:pt x="14950" y="7802"/>
                  <a:pt x="15155" y="7914"/>
                  <a:pt x="15324" y="8034"/>
                </a:cubicBezTo>
                <a:lnTo>
                  <a:pt x="15893" y="7234"/>
                </a:lnTo>
                <a:cubicBezTo>
                  <a:pt x="15627" y="7044"/>
                  <a:pt x="15313" y="6872"/>
                  <a:pt x="14959" y="6721"/>
                </a:cubicBezTo>
                <a:lnTo>
                  <a:pt x="14727" y="7263"/>
                </a:lnTo>
                <a:lnTo>
                  <a:pt x="14727" y="1142"/>
                </a:lnTo>
                <a:lnTo>
                  <a:pt x="20618" y="2825"/>
                </a:lnTo>
                <a:cubicBezTo>
                  <a:pt x="20618" y="2825"/>
                  <a:pt x="20618" y="20458"/>
                  <a:pt x="20618" y="20458"/>
                </a:cubicBezTo>
                <a:close/>
                <a:moveTo>
                  <a:pt x="13745" y="18775"/>
                </a:moveTo>
                <a:lnTo>
                  <a:pt x="7855" y="20458"/>
                </a:lnTo>
                <a:lnTo>
                  <a:pt x="7855" y="9347"/>
                </a:lnTo>
                <a:lnTo>
                  <a:pt x="8249" y="10199"/>
                </a:lnTo>
                <a:cubicBezTo>
                  <a:pt x="8580" y="10045"/>
                  <a:pt x="8881" y="9843"/>
                  <a:pt x="9168" y="9581"/>
                </a:cubicBezTo>
                <a:lnTo>
                  <a:pt x="8505" y="8857"/>
                </a:lnTo>
                <a:cubicBezTo>
                  <a:pt x="8297" y="9048"/>
                  <a:pt x="8088" y="9187"/>
                  <a:pt x="7855" y="9299"/>
                </a:cubicBez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1" y="1990"/>
                </a:moveTo>
                <a:lnTo>
                  <a:pt x="21244" y="1983"/>
                </a:lnTo>
                <a:lnTo>
                  <a:pt x="14372" y="19"/>
                </a:lnTo>
                <a:lnTo>
                  <a:pt x="14369" y="27"/>
                </a:lnTo>
                <a:cubicBezTo>
                  <a:pt x="14326" y="14"/>
                  <a:pt x="14283" y="0"/>
                  <a:pt x="14236" y="0"/>
                </a:cubicBezTo>
                <a:cubicBezTo>
                  <a:pt x="14189" y="0"/>
                  <a:pt x="14147" y="14"/>
                  <a:pt x="14104" y="27"/>
                </a:cubicBezTo>
                <a:lnTo>
                  <a:pt x="14102" y="19"/>
                </a:lnTo>
                <a:lnTo>
                  <a:pt x="7364" y="1944"/>
                </a:lnTo>
                <a:lnTo>
                  <a:pt x="626" y="19"/>
                </a:lnTo>
                <a:lnTo>
                  <a:pt x="623" y="27"/>
                </a:lnTo>
                <a:cubicBezTo>
                  <a:pt x="580" y="14"/>
                  <a:pt x="538" y="0"/>
                  <a:pt x="491" y="0"/>
                </a:cubicBezTo>
                <a:cubicBezTo>
                  <a:pt x="220" y="0"/>
                  <a:pt x="0" y="220"/>
                  <a:pt x="0" y="491"/>
                </a:cubicBezTo>
                <a:lnTo>
                  <a:pt x="0" y="19145"/>
                </a:lnTo>
                <a:cubicBezTo>
                  <a:pt x="0" y="19370"/>
                  <a:pt x="153" y="19551"/>
                  <a:pt x="359" y="19610"/>
                </a:cubicBezTo>
                <a:lnTo>
                  <a:pt x="356" y="19618"/>
                </a:lnTo>
                <a:lnTo>
                  <a:pt x="7228" y="21581"/>
                </a:lnTo>
                <a:lnTo>
                  <a:pt x="7231" y="21573"/>
                </a:lnTo>
                <a:cubicBezTo>
                  <a:pt x="7274" y="21586"/>
                  <a:pt x="7317" y="21600"/>
                  <a:pt x="7364" y="21600"/>
                </a:cubicBezTo>
                <a:cubicBezTo>
                  <a:pt x="7411" y="21600"/>
                  <a:pt x="7453" y="21586"/>
                  <a:pt x="7496" y="21573"/>
                </a:cubicBezTo>
                <a:lnTo>
                  <a:pt x="7499" y="21581"/>
                </a:lnTo>
                <a:lnTo>
                  <a:pt x="14236" y="19656"/>
                </a:lnTo>
                <a:lnTo>
                  <a:pt x="20975" y="21581"/>
                </a:lnTo>
                <a:lnTo>
                  <a:pt x="20977" y="21573"/>
                </a:lnTo>
                <a:cubicBezTo>
                  <a:pt x="21020" y="21586"/>
                  <a:pt x="21062" y="21600"/>
                  <a:pt x="21109" y="21600"/>
                </a:cubicBezTo>
                <a:cubicBezTo>
                  <a:pt x="21380" y="21600"/>
                  <a:pt x="21600" y="21380"/>
                  <a:pt x="21600" y="21109"/>
                </a:cubicBezTo>
                <a:lnTo>
                  <a:pt x="21600" y="2455"/>
                </a:lnTo>
                <a:cubicBezTo>
                  <a:pt x="21600" y="2231"/>
                  <a:pt x="21447" y="2049"/>
                  <a:pt x="21241" y="1990"/>
                </a:cubicBezTo>
                <a:moveTo>
                  <a:pt x="16435" y="9275"/>
                </a:moveTo>
                <a:lnTo>
                  <a:pt x="16518" y="9374"/>
                </a:lnTo>
                <a:lnTo>
                  <a:pt x="17269" y="8740"/>
                </a:lnTo>
                <a:lnTo>
                  <a:pt x="17184" y="8640"/>
                </a:lnTo>
                <a:cubicBezTo>
                  <a:pt x="17013" y="8438"/>
                  <a:pt x="16840" y="8236"/>
                  <a:pt x="16677" y="8019"/>
                </a:cubicBezTo>
                <a:lnTo>
                  <a:pt x="15891" y="8606"/>
                </a:lnTo>
                <a:cubicBezTo>
                  <a:pt x="16066" y="8840"/>
                  <a:pt x="16251" y="9059"/>
                  <a:pt x="16435" y="9275"/>
                </a:cubicBezTo>
                <a:moveTo>
                  <a:pt x="6270" y="11022"/>
                </a:moveTo>
                <a:lnTo>
                  <a:pt x="5739" y="10196"/>
                </a:lnTo>
                <a:cubicBezTo>
                  <a:pt x="5432" y="10394"/>
                  <a:pt x="5153" y="10605"/>
                  <a:pt x="4909" y="10825"/>
                </a:cubicBezTo>
                <a:lnTo>
                  <a:pt x="5568" y="11554"/>
                </a:lnTo>
                <a:cubicBezTo>
                  <a:pt x="5772" y="11370"/>
                  <a:pt x="6008" y="11191"/>
                  <a:pt x="6270" y="11022"/>
                </a:cubicBezTo>
                <a:moveTo>
                  <a:pt x="5004" y="12185"/>
                </a:moveTo>
                <a:lnTo>
                  <a:pt x="4196" y="11628"/>
                </a:lnTo>
                <a:cubicBezTo>
                  <a:pt x="3975" y="11949"/>
                  <a:pt x="3812" y="12288"/>
                  <a:pt x="3713" y="12634"/>
                </a:cubicBezTo>
                <a:lnTo>
                  <a:pt x="4656" y="12906"/>
                </a:lnTo>
                <a:cubicBezTo>
                  <a:pt x="4727" y="12661"/>
                  <a:pt x="4844" y="12418"/>
                  <a:pt x="5004" y="12185"/>
                </a:cubicBezTo>
                <a:moveTo>
                  <a:pt x="10467" y="8318"/>
                </a:moveTo>
                <a:lnTo>
                  <a:pt x="9972" y="7470"/>
                </a:lnTo>
                <a:cubicBezTo>
                  <a:pt x="9623" y="7674"/>
                  <a:pt x="9362" y="7936"/>
                  <a:pt x="9132" y="8189"/>
                </a:cubicBezTo>
                <a:lnTo>
                  <a:pt x="9857" y="8850"/>
                </a:lnTo>
                <a:cubicBezTo>
                  <a:pt x="10063" y="8624"/>
                  <a:pt x="10245" y="8448"/>
                  <a:pt x="10467" y="8318"/>
                </a:cubicBezTo>
                <a:moveTo>
                  <a:pt x="3927" y="15709"/>
                </a:moveTo>
                <a:cubicBezTo>
                  <a:pt x="4469" y="15709"/>
                  <a:pt x="4909" y="15270"/>
                  <a:pt x="4909" y="14727"/>
                </a:cubicBezTo>
                <a:cubicBezTo>
                  <a:pt x="4909" y="14185"/>
                  <a:pt x="4469" y="13745"/>
                  <a:pt x="3927" y="13745"/>
                </a:cubicBezTo>
                <a:cubicBezTo>
                  <a:pt x="3385" y="13745"/>
                  <a:pt x="2945" y="14185"/>
                  <a:pt x="2945" y="14727"/>
                </a:cubicBezTo>
                <a:cubicBezTo>
                  <a:pt x="2945" y="15270"/>
                  <a:pt x="3385" y="15709"/>
                  <a:pt x="3927" y="15709"/>
                </a:cubicBezTo>
                <a:moveTo>
                  <a:pt x="12273" y="7855"/>
                </a:moveTo>
                <a:cubicBezTo>
                  <a:pt x="12815" y="7855"/>
                  <a:pt x="13255" y="7415"/>
                  <a:pt x="13255" y="6873"/>
                </a:cubicBezTo>
                <a:cubicBezTo>
                  <a:pt x="13255" y="6331"/>
                  <a:pt x="12815" y="5891"/>
                  <a:pt x="12273" y="5891"/>
                </a:cubicBezTo>
                <a:cubicBezTo>
                  <a:pt x="11730" y="5891"/>
                  <a:pt x="11291" y="6331"/>
                  <a:pt x="11291" y="6873"/>
                </a:cubicBezTo>
                <a:cubicBezTo>
                  <a:pt x="11291" y="7415"/>
                  <a:pt x="11730" y="7855"/>
                  <a:pt x="12273" y="7855"/>
                </a:cubicBezTo>
              </a:path>
            </a:pathLst>
          </a:custGeom>
          <a:solidFill>
            <a:schemeClr val="tx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Interstate-Regular" charset="0"/>
              <a:ea typeface="Interstate-Regular" charset="0"/>
              <a:cs typeface="Interstate-Regular" charset="0"/>
            </a:endParaRPr>
          </a:p>
        </p:txBody>
      </p:sp>
      <p:sp>
        <p:nvSpPr>
          <p:cNvPr id="29" name="Shape 2587"/>
          <p:cNvSpPr/>
          <p:nvPr/>
        </p:nvSpPr>
        <p:spPr>
          <a:xfrm>
            <a:off x="7983040" y="3235577"/>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Tree>
    <p:extLst>
      <p:ext uri="{BB962C8B-B14F-4D97-AF65-F5344CB8AC3E}">
        <p14:creationId xmlns:p14="http://schemas.microsoft.com/office/powerpoint/2010/main" val="4043118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175" y="-1"/>
            <a:ext cx="12188825" cy="6858000"/>
          </a:xfrm>
          <a:prstGeom prst="rect">
            <a:avLst/>
          </a:prstGeom>
          <a:solidFill>
            <a:srgbClr val="0000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latin typeface="Interstate-Regular" charset="0"/>
              <a:ea typeface="Interstate-Regular" charset="0"/>
              <a:cs typeface="Interstate-Regular" charset="0"/>
            </a:endParaRPr>
          </a:p>
        </p:txBody>
      </p:sp>
      <p:sp>
        <p:nvSpPr>
          <p:cNvPr id="10" name="TextBox 9"/>
          <p:cNvSpPr txBox="1"/>
          <p:nvPr/>
        </p:nvSpPr>
        <p:spPr>
          <a:xfrm>
            <a:off x="4468164" y="2782668"/>
            <a:ext cx="3258846" cy="646331"/>
          </a:xfrm>
          <a:prstGeom prst="rect">
            <a:avLst/>
          </a:prstGeom>
          <a:noFill/>
        </p:spPr>
        <p:txBody>
          <a:bodyPr wrap="square" rtlCol="0">
            <a:spAutoFit/>
          </a:bodyPr>
          <a:lstStyle/>
          <a:p>
            <a:r>
              <a:rPr lang="en-US" sz="3600" b="1" spc="300" dirty="0">
                <a:solidFill>
                  <a:srgbClr val="FFFFFF"/>
                </a:solidFill>
                <a:latin typeface="Interstate-Bold" charset="0"/>
                <a:ea typeface="Interstate-Bold" charset="0"/>
                <a:cs typeface="Interstate-Bold" charset="0"/>
              </a:rPr>
              <a:t>QUESTIONS</a:t>
            </a:r>
            <a:endParaRPr lang="en-US" sz="5750" b="1" spc="300" dirty="0">
              <a:solidFill>
                <a:srgbClr val="FFFFFF"/>
              </a:solidFill>
              <a:latin typeface="Interstate-Bold" charset="0"/>
              <a:ea typeface="Interstate-Bold" charset="0"/>
              <a:cs typeface="Interstate-Bold" charset="0"/>
            </a:endParaRPr>
          </a:p>
        </p:txBody>
      </p:sp>
      <p:sp>
        <p:nvSpPr>
          <p:cNvPr id="7" name="TextBox 6">
            <a:extLst>
              <a:ext uri="{FF2B5EF4-FFF2-40B4-BE49-F238E27FC236}">
                <a16:creationId xmlns:a16="http://schemas.microsoft.com/office/drawing/2014/main" id="{1D3DB565-9167-B244-A8FF-E20503B0AB2F}"/>
              </a:ext>
            </a:extLst>
          </p:cNvPr>
          <p:cNvSpPr txBox="1"/>
          <p:nvPr/>
        </p:nvSpPr>
        <p:spPr>
          <a:xfrm>
            <a:off x="714376" y="5724585"/>
            <a:ext cx="4014787" cy="369332"/>
          </a:xfrm>
          <a:prstGeom prst="rect">
            <a:avLst/>
          </a:prstGeom>
          <a:noFill/>
        </p:spPr>
        <p:txBody>
          <a:bodyPr wrap="square" rtlCol="0">
            <a:spAutoFit/>
          </a:bodyPr>
          <a:lstStyle/>
          <a:p>
            <a:r>
              <a:rPr lang="en-US" spc="600" dirty="0" err="1">
                <a:solidFill>
                  <a:schemeClr val="bg1"/>
                </a:solidFill>
                <a:latin typeface="Interstate-Regular" charset="0"/>
                <a:ea typeface="Interstate-Regular" charset="0"/>
                <a:cs typeface="Interstate-Regular" charset="0"/>
              </a:rPr>
              <a:t>kate@coastaldrone.co</a:t>
            </a:r>
            <a:endParaRPr lang="en-US" spc="600" dirty="0">
              <a:solidFill>
                <a:schemeClr val="bg1"/>
              </a:solidFill>
              <a:latin typeface="Interstate-Regular" charset="0"/>
              <a:ea typeface="Interstate-Regular" charset="0"/>
              <a:cs typeface="Interstate-Regular" charset="0"/>
            </a:endParaRPr>
          </a:p>
        </p:txBody>
      </p:sp>
      <p:sp>
        <p:nvSpPr>
          <p:cNvPr id="8" name="TextBox 7">
            <a:extLst>
              <a:ext uri="{FF2B5EF4-FFF2-40B4-BE49-F238E27FC236}">
                <a16:creationId xmlns:a16="http://schemas.microsoft.com/office/drawing/2014/main" id="{67D21013-9B57-524C-A881-DE1255BAA4ED}"/>
              </a:ext>
            </a:extLst>
          </p:cNvPr>
          <p:cNvSpPr txBox="1"/>
          <p:nvPr/>
        </p:nvSpPr>
        <p:spPr>
          <a:xfrm>
            <a:off x="8696328" y="5724585"/>
            <a:ext cx="2590798" cy="369332"/>
          </a:xfrm>
          <a:prstGeom prst="rect">
            <a:avLst/>
          </a:prstGeom>
          <a:noFill/>
        </p:spPr>
        <p:txBody>
          <a:bodyPr wrap="square" rtlCol="0">
            <a:spAutoFit/>
          </a:bodyPr>
          <a:lstStyle/>
          <a:p>
            <a:r>
              <a:rPr lang="en-US" spc="600" dirty="0">
                <a:solidFill>
                  <a:schemeClr val="bg1"/>
                </a:solidFill>
                <a:latin typeface="Interstate-Regular" charset="0"/>
                <a:ea typeface="Interstate-Regular" charset="0"/>
                <a:cs typeface="Interstate-Regular" charset="0"/>
              </a:rPr>
              <a:t>@</a:t>
            </a:r>
            <a:r>
              <a:rPr lang="en-US" spc="600" dirty="0" err="1">
                <a:solidFill>
                  <a:schemeClr val="bg1"/>
                </a:solidFill>
                <a:latin typeface="Interstate-Regular" charset="0"/>
                <a:ea typeface="Interstate-Regular" charset="0"/>
                <a:cs typeface="Interstate-Regular" charset="0"/>
              </a:rPr>
              <a:t>coastalkate</a:t>
            </a:r>
            <a:endParaRPr lang="en-US" spc="600" dirty="0">
              <a:solidFill>
                <a:schemeClr val="bg1"/>
              </a:solidFill>
              <a:latin typeface="Interstate-Regular" charset="0"/>
              <a:ea typeface="Interstate-Regular" charset="0"/>
              <a:cs typeface="Interstate-Regular" charset="0"/>
            </a:endParaRPr>
          </a:p>
        </p:txBody>
      </p:sp>
      <p:pic>
        <p:nvPicPr>
          <p:cNvPr id="6" name="Picture 5">
            <a:extLst>
              <a:ext uri="{FF2B5EF4-FFF2-40B4-BE49-F238E27FC236}">
                <a16:creationId xmlns:a16="http://schemas.microsoft.com/office/drawing/2014/main" id="{EAEFDAE6-3E1B-FE44-BB23-C34127F53627}"/>
              </a:ext>
            </a:extLst>
          </p:cNvPr>
          <p:cNvPicPr>
            <a:picLocks noChangeAspect="1"/>
          </p:cNvPicPr>
          <p:nvPr/>
        </p:nvPicPr>
        <p:blipFill>
          <a:blip r:embed="rId3" cstate="email">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tretch>
            <a:fillRect/>
          </a:stretch>
        </p:blipFill>
        <p:spPr>
          <a:xfrm>
            <a:off x="1757790" y="4577519"/>
            <a:ext cx="1465838" cy="1465838"/>
          </a:xfrm>
          <a:prstGeom prst="rect">
            <a:avLst/>
          </a:prstGeom>
        </p:spPr>
      </p:pic>
      <p:pic>
        <p:nvPicPr>
          <p:cNvPr id="12" name="Picture 11">
            <a:extLst>
              <a:ext uri="{FF2B5EF4-FFF2-40B4-BE49-F238E27FC236}">
                <a16:creationId xmlns:a16="http://schemas.microsoft.com/office/drawing/2014/main" id="{4FFC1C73-6C34-B043-9EF4-B6BA1C498B04}"/>
              </a:ext>
            </a:extLst>
          </p:cNvPr>
          <p:cNvPicPr>
            <a:picLocks noChangeAspect="1"/>
          </p:cNvPicPr>
          <p:nvPr/>
        </p:nvPicPr>
        <p:blipFill rotWithShape="1">
          <a:blip r:embed="rId4" cstate="email">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rcRect/>
          <a:stretch/>
        </p:blipFill>
        <p:spPr>
          <a:xfrm>
            <a:off x="9358914" y="4577519"/>
            <a:ext cx="1265626" cy="1265626"/>
          </a:xfrm>
          <a:prstGeom prst="rect">
            <a:avLst/>
          </a:prstGeom>
        </p:spPr>
      </p:pic>
    </p:spTree>
    <p:extLst>
      <p:ext uri="{BB962C8B-B14F-4D97-AF65-F5344CB8AC3E}">
        <p14:creationId xmlns:p14="http://schemas.microsoft.com/office/powerpoint/2010/main" val="3575205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372BAE-1114-854D-95CB-843673EC069F}"/>
              </a:ext>
            </a:extLst>
          </p:cNvPr>
          <p:cNvSpPr>
            <a:spLocks noGrp="1"/>
          </p:cNvSpPr>
          <p:nvPr>
            <p:ph type="title"/>
          </p:nvPr>
        </p:nvSpPr>
        <p:spPr/>
        <p:txBody>
          <a:bodyPr/>
          <a:lstStyle/>
          <a:p>
            <a:r>
              <a:rPr lang="en-US" dirty="0"/>
              <a:t>Handy Links!</a:t>
            </a:r>
          </a:p>
        </p:txBody>
      </p:sp>
      <p:sp>
        <p:nvSpPr>
          <p:cNvPr id="5" name="Content Placeholder 4">
            <a:extLst>
              <a:ext uri="{FF2B5EF4-FFF2-40B4-BE49-F238E27FC236}">
                <a16:creationId xmlns:a16="http://schemas.microsoft.com/office/drawing/2014/main" id="{B7C40DA0-15D8-F541-88D1-92B47B15947C}"/>
              </a:ext>
            </a:extLst>
          </p:cNvPr>
          <p:cNvSpPr>
            <a:spLocks noGrp="1"/>
          </p:cNvSpPr>
          <p:nvPr>
            <p:ph idx="1"/>
          </p:nvPr>
        </p:nvSpPr>
        <p:spPr/>
        <p:txBody>
          <a:bodyPr/>
          <a:lstStyle/>
          <a:p>
            <a:r>
              <a:rPr lang="en-US" dirty="0"/>
              <a:t>Site Selection Tool (map showing airspace and airports)</a:t>
            </a:r>
          </a:p>
          <a:p>
            <a:pPr lvl="1"/>
            <a:r>
              <a:rPr lang="en-CA" dirty="0">
                <a:hlinkClick r:id="rId2"/>
              </a:rPr>
              <a:t>https://nrc.canada.ca/en/drone-tool/</a:t>
            </a:r>
            <a:br>
              <a:rPr lang="en-CA" dirty="0"/>
            </a:br>
            <a:endParaRPr lang="en-CA" dirty="0"/>
          </a:p>
          <a:p>
            <a:r>
              <a:rPr lang="en-US" dirty="0"/>
              <a:t>Coastal Drone YouTube Channel</a:t>
            </a:r>
          </a:p>
          <a:p>
            <a:pPr lvl="1"/>
            <a:r>
              <a:rPr lang="en-CA" dirty="0">
                <a:hlinkClick r:id="rId3"/>
              </a:rPr>
              <a:t>https://www.youtube.com/channel/UCTcbrZhnnDw-WhBtrGB1PGQ</a:t>
            </a:r>
            <a:br>
              <a:rPr lang="en-CA" dirty="0"/>
            </a:br>
            <a:endParaRPr lang="en-CA" dirty="0"/>
          </a:p>
          <a:p>
            <a:r>
              <a:rPr lang="en-CA" dirty="0"/>
              <a:t>Coastal Drone courses</a:t>
            </a:r>
          </a:p>
          <a:p>
            <a:pPr lvl="1"/>
            <a:r>
              <a:rPr lang="en-CA" dirty="0">
                <a:hlinkClick r:id="rId4"/>
              </a:rPr>
              <a:t>https://coastal-drone-academy.thinkific.com/</a:t>
            </a:r>
            <a:endParaRPr lang="en-CA" dirty="0"/>
          </a:p>
          <a:p>
            <a:pPr lvl="1"/>
            <a:endParaRPr lang="en-CA" dirty="0"/>
          </a:p>
          <a:p>
            <a:pPr lvl="1"/>
            <a:r>
              <a:rPr lang="en-CA" dirty="0"/>
              <a:t>Use code “</a:t>
            </a:r>
            <a:r>
              <a:rPr lang="en-CA" dirty="0" err="1"/>
              <a:t>VancouverGIS</a:t>
            </a:r>
            <a:r>
              <a:rPr lang="en-CA" dirty="0"/>
              <a:t>” for 10% off!</a:t>
            </a:r>
          </a:p>
        </p:txBody>
      </p:sp>
    </p:spTree>
    <p:extLst>
      <p:ext uri="{BB962C8B-B14F-4D97-AF65-F5344CB8AC3E}">
        <p14:creationId xmlns:p14="http://schemas.microsoft.com/office/powerpoint/2010/main" val="706866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73950" y="1606355"/>
            <a:ext cx="5361816" cy="1107996"/>
          </a:xfrm>
          <a:prstGeom prst="rect">
            <a:avLst/>
          </a:prstGeom>
          <a:noFill/>
        </p:spPr>
        <p:txBody>
          <a:bodyPr wrap="square" rtlCol="0">
            <a:spAutoFit/>
          </a:bodyPr>
          <a:lstStyle/>
          <a:p>
            <a:pPr algn="ctr"/>
            <a:r>
              <a:rPr lang="en-US" sz="3300" spc="300" dirty="0">
                <a:solidFill>
                  <a:schemeClr val="tx2"/>
                </a:solidFill>
                <a:latin typeface="Interstate-Bold" charset="0"/>
                <a:ea typeface="Interstate-Bold" charset="0"/>
                <a:cs typeface="Interstate-Bold" charset="0"/>
              </a:rPr>
              <a:t>A LITTLE BIT</a:t>
            </a:r>
          </a:p>
          <a:p>
            <a:pPr algn="ctr"/>
            <a:r>
              <a:rPr lang="en-US" sz="3300" spc="300" dirty="0">
                <a:solidFill>
                  <a:schemeClr val="tx2"/>
                </a:solidFill>
                <a:latin typeface="Interstate-Bold" charset="0"/>
                <a:ea typeface="Interstate-Bold" charset="0"/>
                <a:cs typeface="Interstate-Bold" charset="0"/>
              </a:rPr>
              <a:t>ABOUT ME</a:t>
            </a:r>
            <a:endParaRPr lang="en-US" sz="4800" spc="300" dirty="0">
              <a:solidFill>
                <a:schemeClr val="tx2"/>
              </a:solidFill>
              <a:latin typeface="Interstate-Bold" charset="0"/>
              <a:ea typeface="Interstate-Bold" charset="0"/>
              <a:cs typeface="Interstate-Bold" charset="0"/>
            </a:endParaRPr>
          </a:p>
        </p:txBody>
      </p:sp>
      <p:sp>
        <p:nvSpPr>
          <p:cNvPr id="15" name="TextBox 14"/>
          <p:cNvSpPr txBox="1"/>
          <p:nvPr/>
        </p:nvSpPr>
        <p:spPr>
          <a:xfrm>
            <a:off x="1487884" y="1232961"/>
            <a:ext cx="3133947" cy="246221"/>
          </a:xfrm>
          <a:prstGeom prst="rect">
            <a:avLst/>
          </a:prstGeom>
          <a:noFill/>
        </p:spPr>
        <p:txBody>
          <a:bodyPr wrap="square" rtlCol="0">
            <a:spAutoFit/>
          </a:bodyPr>
          <a:lstStyle/>
          <a:p>
            <a:pPr algn="ctr"/>
            <a:r>
              <a:rPr lang="en-US" sz="1000" spc="600" dirty="0">
                <a:solidFill>
                  <a:schemeClr val="tx2"/>
                </a:solidFill>
                <a:latin typeface="Interstate-Regular" charset="0"/>
                <a:ea typeface="Interstate-Regular" charset="0"/>
                <a:cs typeface="Interstate-Regular" charset="0"/>
              </a:rPr>
              <a:t>@COASTAL.KATE</a:t>
            </a:r>
          </a:p>
        </p:txBody>
      </p:sp>
      <p:sp>
        <p:nvSpPr>
          <p:cNvPr id="12" name="TextBox 11"/>
          <p:cNvSpPr txBox="1"/>
          <p:nvPr/>
        </p:nvSpPr>
        <p:spPr>
          <a:xfrm>
            <a:off x="1357820" y="2980023"/>
            <a:ext cx="3470276" cy="4250266"/>
          </a:xfrm>
          <a:prstGeom prst="rect">
            <a:avLst/>
          </a:prstGeom>
          <a:noFill/>
        </p:spPr>
        <p:txBody>
          <a:bodyPr wrap="square" rtlCol="0">
            <a:spAutoFit/>
          </a:bodyPr>
          <a:lstStyle/>
          <a:p>
            <a:pPr marL="171450" indent="-171450" algn="ctr">
              <a:lnSpc>
                <a:spcPct val="150000"/>
              </a:lnSpc>
              <a:buFont typeface="Arial" charset="0"/>
              <a:buChar char="•"/>
            </a:pPr>
            <a:r>
              <a:rPr lang="en-US" sz="1400" spc="150" dirty="0">
                <a:latin typeface="Interstate-Regular" charset="0"/>
                <a:ea typeface="Interstate-Regular" charset="0"/>
                <a:cs typeface="Interstate-Regular" charset="0"/>
              </a:rPr>
              <a:t>Director of Operations at Coastal Drone</a:t>
            </a:r>
          </a:p>
          <a:p>
            <a:pPr marL="171450" indent="-171450" algn="ctr">
              <a:lnSpc>
                <a:spcPct val="150000"/>
              </a:lnSpc>
              <a:buFont typeface="Arial" charset="0"/>
              <a:buChar char="•"/>
            </a:pPr>
            <a:r>
              <a:rPr lang="en-US" sz="1400" spc="150" dirty="0">
                <a:latin typeface="Interstate-Regular" charset="0"/>
                <a:ea typeface="Interstate-Regular" charset="0"/>
                <a:cs typeface="Interstate-Regular" charset="0"/>
              </a:rPr>
              <a:t>Director on the board of Unmanned Systems Canada and COPA</a:t>
            </a:r>
            <a:br>
              <a:rPr lang="en-US" sz="1400" spc="150" dirty="0">
                <a:latin typeface="Interstate-Regular" charset="0"/>
                <a:ea typeface="Interstate-Regular" charset="0"/>
                <a:cs typeface="Interstate-Regular" charset="0"/>
              </a:rPr>
            </a:br>
            <a:endParaRPr lang="en-US" sz="1400" spc="150" dirty="0">
              <a:latin typeface="Interstate-Regular" charset="0"/>
              <a:ea typeface="Interstate-Regular" charset="0"/>
              <a:cs typeface="Interstate-Regular" charset="0"/>
            </a:endParaRPr>
          </a:p>
          <a:p>
            <a:pPr marL="171450" indent="-171450" algn="ctr">
              <a:lnSpc>
                <a:spcPct val="150000"/>
              </a:lnSpc>
              <a:buFont typeface="Arial" charset="0"/>
              <a:buChar char="•"/>
            </a:pPr>
            <a:r>
              <a:rPr lang="en-US" sz="1400" spc="150" dirty="0">
                <a:latin typeface="Interstate-Regular" charset="0"/>
                <a:ea typeface="Interstate-Regular" charset="0"/>
                <a:cs typeface="Interstate-Regular" charset="0"/>
              </a:rPr>
              <a:t>Commercial airplane pilot</a:t>
            </a:r>
          </a:p>
          <a:p>
            <a:pPr marL="171450" indent="-171450" algn="ctr">
              <a:lnSpc>
                <a:spcPct val="150000"/>
              </a:lnSpc>
              <a:buFont typeface="Arial" charset="0"/>
              <a:buChar char="•"/>
            </a:pPr>
            <a:r>
              <a:rPr lang="en-US" sz="1400" spc="150" dirty="0">
                <a:latin typeface="Interstate-Regular" charset="0"/>
                <a:ea typeface="Interstate-Regular" charset="0"/>
                <a:cs typeface="Interstate-Regular" charset="0"/>
              </a:rPr>
              <a:t>Flight instructor</a:t>
            </a:r>
          </a:p>
          <a:p>
            <a:pPr marL="171450" indent="-171450" algn="ctr">
              <a:lnSpc>
                <a:spcPct val="150000"/>
              </a:lnSpc>
              <a:buFont typeface="Arial" charset="0"/>
              <a:buChar char="•"/>
            </a:pPr>
            <a:r>
              <a:rPr lang="en-US" sz="1400" spc="150" dirty="0">
                <a:latin typeface="Interstate-Regular" charset="0"/>
                <a:ea typeface="Interstate-Regular" charset="0"/>
                <a:cs typeface="Interstate-Regular" charset="0"/>
              </a:rPr>
              <a:t>Aviation since 2007</a:t>
            </a:r>
          </a:p>
          <a:p>
            <a:pPr marL="171450" indent="-171450" algn="ctr">
              <a:lnSpc>
                <a:spcPct val="150000"/>
              </a:lnSpc>
              <a:buFont typeface="Arial" charset="0"/>
              <a:buChar char="•"/>
            </a:pPr>
            <a:r>
              <a:rPr lang="en-US" sz="1400" spc="150" dirty="0">
                <a:latin typeface="Interstate-Regular" charset="0"/>
                <a:ea typeface="Interstate-Regular" charset="0"/>
                <a:cs typeface="Interstate-Regular" charset="0"/>
              </a:rPr>
              <a:t>Drones since 2014</a:t>
            </a:r>
          </a:p>
          <a:p>
            <a:pPr marL="171450" indent="-171450" algn="ctr">
              <a:lnSpc>
                <a:spcPct val="150000"/>
              </a:lnSpc>
              <a:buFont typeface="Arial" charset="0"/>
              <a:buChar char="•"/>
            </a:pPr>
            <a:r>
              <a:rPr lang="en-US" sz="1400" spc="150" dirty="0">
                <a:latin typeface="Interstate-Regular" charset="0"/>
                <a:ea typeface="Interstate-Regular" charset="0"/>
                <a:cs typeface="Interstate-Regular" charset="0"/>
              </a:rPr>
              <a:t>Meteorology nerd</a:t>
            </a:r>
          </a:p>
          <a:p>
            <a:pPr marL="171450" indent="-171450" algn="ctr">
              <a:lnSpc>
                <a:spcPct val="150000"/>
              </a:lnSpc>
              <a:buFont typeface="Arial" charset="0"/>
              <a:buChar char="•"/>
            </a:pPr>
            <a:endParaRPr lang="en-US" sz="1400" spc="150" dirty="0">
              <a:latin typeface="Interstate-Regular" charset="0"/>
              <a:ea typeface="Interstate-Regular" charset="0"/>
              <a:cs typeface="Interstate-Regular" charset="0"/>
            </a:endParaRPr>
          </a:p>
          <a:p>
            <a:pPr marL="171450" indent="-171450" algn="ctr">
              <a:lnSpc>
                <a:spcPct val="150000"/>
              </a:lnSpc>
              <a:buFont typeface="Arial" charset="0"/>
              <a:buChar char="•"/>
            </a:pPr>
            <a:endParaRPr lang="en-US" sz="1400" spc="150" dirty="0">
              <a:latin typeface="Interstate-Regular" charset="0"/>
              <a:ea typeface="Interstate-Regular" charset="0"/>
              <a:cs typeface="Interstate-Regular" charset="0"/>
            </a:endParaRPr>
          </a:p>
        </p:txBody>
      </p:sp>
      <p:pic>
        <p:nvPicPr>
          <p:cNvPr id="3" name="Picture Placeholder 2"/>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314827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98334" y="1481768"/>
            <a:ext cx="5361816" cy="1107996"/>
          </a:xfrm>
          <a:prstGeom prst="rect">
            <a:avLst/>
          </a:prstGeom>
          <a:noFill/>
        </p:spPr>
        <p:txBody>
          <a:bodyPr wrap="square" rtlCol="0">
            <a:spAutoFit/>
          </a:bodyPr>
          <a:lstStyle/>
          <a:p>
            <a:pPr algn="ctr"/>
            <a:r>
              <a:rPr lang="en-US" sz="3300" spc="300" dirty="0">
                <a:solidFill>
                  <a:schemeClr val="tx2"/>
                </a:solidFill>
                <a:latin typeface="Interstate-Bold" charset="0"/>
                <a:ea typeface="Interstate-Bold" charset="0"/>
                <a:cs typeface="Interstate-Bold" charset="0"/>
              </a:rPr>
              <a:t>A LITTLE BIT</a:t>
            </a:r>
          </a:p>
          <a:p>
            <a:pPr algn="ctr"/>
            <a:r>
              <a:rPr lang="en-US" sz="3300" spc="300" dirty="0">
                <a:solidFill>
                  <a:schemeClr val="tx2"/>
                </a:solidFill>
                <a:latin typeface="Interstate-Bold" charset="0"/>
                <a:ea typeface="Interstate-Bold" charset="0"/>
                <a:cs typeface="Interstate-Bold" charset="0"/>
              </a:rPr>
              <a:t>ABOUT COASTAL</a:t>
            </a:r>
            <a:endParaRPr lang="en-US" sz="4800" spc="300" dirty="0">
              <a:solidFill>
                <a:schemeClr val="tx2"/>
              </a:solidFill>
              <a:latin typeface="Interstate-Bold" charset="0"/>
              <a:ea typeface="Interstate-Bold" charset="0"/>
              <a:cs typeface="Interstate-Bold" charset="0"/>
            </a:endParaRPr>
          </a:p>
        </p:txBody>
      </p:sp>
      <p:sp>
        <p:nvSpPr>
          <p:cNvPr id="15" name="TextBox 14"/>
          <p:cNvSpPr txBox="1"/>
          <p:nvPr/>
        </p:nvSpPr>
        <p:spPr>
          <a:xfrm>
            <a:off x="1512268" y="1108374"/>
            <a:ext cx="3133947" cy="246221"/>
          </a:xfrm>
          <a:prstGeom prst="rect">
            <a:avLst/>
          </a:prstGeom>
          <a:noFill/>
        </p:spPr>
        <p:txBody>
          <a:bodyPr wrap="square" rtlCol="0">
            <a:spAutoFit/>
          </a:bodyPr>
          <a:lstStyle/>
          <a:p>
            <a:pPr algn="ctr"/>
            <a:r>
              <a:rPr lang="en-US" sz="1000" spc="600" dirty="0">
                <a:solidFill>
                  <a:schemeClr val="tx2"/>
                </a:solidFill>
                <a:latin typeface="Interstate-Regular" charset="0"/>
                <a:ea typeface="Interstate-Regular" charset="0"/>
                <a:cs typeface="Interstate-Regular" charset="0"/>
              </a:rPr>
              <a:t>@COASTALDRONE</a:t>
            </a:r>
          </a:p>
        </p:txBody>
      </p:sp>
      <p:sp>
        <p:nvSpPr>
          <p:cNvPr id="12" name="TextBox 11"/>
          <p:cNvSpPr txBox="1"/>
          <p:nvPr/>
        </p:nvSpPr>
        <p:spPr>
          <a:xfrm>
            <a:off x="914400" y="2855436"/>
            <a:ext cx="4584192" cy="2957605"/>
          </a:xfrm>
          <a:prstGeom prst="rect">
            <a:avLst/>
          </a:prstGeom>
          <a:noFill/>
        </p:spPr>
        <p:txBody>
          <a:bodyPr wrap="square" rtlCol="0">
            <a:spAutoFit/>
          </a:bodyPr>
          <a:lstStyle/>
          <a:p>
            <a:pPr marL="171450" indent="-171450" algn="ctr">
              <a:lnSpc>
                <a:spcPct val="150000"/>
              </a:lnSpc>
              <a:buFont typeface="Arial" charset="0"/>
              <a:buChar char="•"/>
            </a:pPr>
            <a:r>
              <a:rPr lang="en-US" sz="1400" spc="150" dirty="0">
                <a:latin typeface="Interstate-Regular" charset="0"/>
                <a:ea typeface="Interstate-Regular" charset="0"/>
                <a:cs typeface="Interstate-Regular" charset="0"/>
              </a:rPr>
              <a:t>Started in 2016 as a division of SKY Helicopters</a:t>
            </a:r>
          </a:p>
          <a:p>
            <a:pPr marL="171450" indent="-171450" algn="ctr">
              <a:lnSpc>
                <a:spcPct val="150000"/>
              </a:lnSpc>
              <a:buFont typeface="Arial" charset="0"/>
              <a:buChar char="•"/>
            </a:pPr>
            <a:r>
              <a:rPr lang="en-US" sz="1400" spc="150" dirty="0">
                <a:latin typeface="Interstate-Regular" charset="0"/>
                <a:ea typeface="Interstate-Regular" charset="0"/>
                <a:cs typeface="Interstate-Regular" charset="0"/>
              </a:rPr>
              <a:t>Aerial video and photo</a:t>
            </a:r>
          </a:p>
          <a:p>
            <a:pPr marL="171450" indent="-171450" algn="ctr">
              <a:lnSpc>
                <a:spcPct val="150000"/>
              </a:lnSpc>
              <a:buFont typeface="Arial" charset="0"/>
              <a:buChar char="•"/>
            </a:pPr>
            <a:r>
              <a:rPr lang="en-US" sz="1400" spc="150" dirty="0">
                <a:latin typeface="Interstate-Regular" charset="0"/>
                <a:ea typeface="Interstate-Regular" charset="0"/>
                <a:cs typeface="Interstate-Regular" charset="0"/>
              </a:rPr>
              <a:t>Joined in 2017</a:t>
            </a:r>
          </a:p>
          <a:p>
            <a:pPr marL="171450" indent="-171450" algn="ctr">
              <a:lnSpc>
                <a:spcPct val="150000"/>
              </a:lnSpc>
              <a:buFont typeface="Arial" charset="0"/>
              <a:buChar char="•"/>
            </a:pPr>
            <a:r>
              <a:rPr lang="en-US" sz="1400" spc="150" dirty="0">
                <a:latin typeface="Interstate-Regular" charset="0"/>
                <a:ea typeface="Interstate-Regular" charset="0"/>
                <a:cs typeface="Interstate-Regular" charset="0"/>
              </a:rPr>
              <a:t>Training and consulting</a:t>
            </a:r>
          </a:p>
          <a:p>
            <a:pPr marL="171450" indent="-171450" algn="ctr">
              <a:lnSpc>
                <a:spcPct val="150000"/>
              </a:lnSpc>
              <a:buFont typeface="Arial" charset="0"/>
              <a:buChar char="•"/>
            </a:pPr>
            <a:endParaRPr lang="en-US" sz="1400" spc="150" dirty="0">
              <a:latin typeface="Interstate-Regular" charset="0"/>
              <a:ea typeface="Interstate-Regular" charset="0"/>
              <a:cs typeface="Interstate-Regular" charset="0"/>
            </a:endParaRPr>
          </a:p>
          <a:p>
            <a:pPr algn="ctr">
              <a:lnSpc>
                <a:spcPct val="150000"/>
              </a:lnSpc>
            </a:pPr>
            <a:r>
              <a:rPr lang="en-US" sz="1400" spc="150" dirty="0">
                <a:latin typeface="Interstate-Regular" charset="0"/>
                <a:ea typeface="Interstate-Regular" charset="0"/>
                <a:cs typeface="Interstate-Regular" charset="0"/>
              </a:rPr>
              <a:t>Helping individuals and organizations navigate the drone industry in Canada</a:t>
            </a:r>
          </a:p>
          <a:p>
            <a:pPr marL="171450" indent="-171450" algn="ctr">
              <a:lnSpc>
                <a:spcPct val="150000"/>
              </a:lnSpc>
              <a:buFont typeface="Arial" charset="0"/>
              <a:buChar char="•"/>
            </a:pPr>
            <a:endParaRPr lang="en-US" sz="1400" spc="150" dirty="0">
              <a:latin typeface="Interstate-Regular" charset="0"/>
              <a:ea typeface="Interstate-Regular" charset="0"/>
              <a:cs typeface="Interstate-Regular" charset="0"/>
            </a:endParaRPr>
          </a:p>
        </p:txBody>
      </p:sp>
      <p:pic>
        <p:nvPicPr>
          <p:cNvPr id="3" name="Picture Placeholder 2"/>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6080760" y="0"/>
            <a:ext cx="6111240" cy="6858000"/>
          </a:xfrm>
        </p:spPr>
      </p:pic>
    </p:spTree>
    <p:extLst>
      <p:ext uri="{BB962C8B-B14F-4D97-AF65-F5344CB8AC3E}">
        <p14:creationId xmlns:p14="http://schemas.microsoft.com/office/powerpoint/2010/main" val="833860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0" y="0"/>
            <a:ext cx="12188823" cy="6858000"/>
          </a:xfrm>
        </p:spPr>
      </p:pic>
      <p:sp>
        <p:nvSpPr>
          <p:cNvPr id="16" name="Rectangle 15"/>
          <p:cNvSpPr/>
          <p:nvPr/>
        </p:nvSpPr>
        <p:spPr>
          <a:xfrm>
            <a:off x="-2" y="0"/>
            <a:ext cx="12188825" cy="6858000"/>
          </a:xfrm>
          <a:prstGeom prst="rect">
            <a:avLst/>
          </a:prstGeom>
          <a:solidFill>
            <a:srgbClr val="0000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latin typeface="Interstate-Regular" charset="0"/>
              <a:ea typeface="Interstate-Regular" charset="0"/>
              <a:cs typeface="Interstate-Regular" charset="0"/>
            </a:endParaRPr>
          </a:p>
        </p:txBody>
      </p:sp>
      <p:sp>
        <p:nvSpPr>
          <p:cNvPr id="10" name="TextBox 9"/>
          <p:cNvSpPr txBox="1"/>
          <p:nvPr/>
        </p:nvSpPr>
        <p:spPr>
          <a:xfrm>
            <a:off x="984541" y="4343400"/>
            <a:ext cx="10838265" cy="1200329"/>
          </a:xfrm>
          <a:prstGeom prst="rect">
            <a:avLst/>
          </a:prstGeom>
          <a:noFill/>
        </p:spPr>
        <p:txBody>
          <a:bodyPr wrap="square" rtlCol="0">
            <a:spAutoFit/>
          </a:bodyPr>
          <a:lstStyle/>
          <a:p>
            <a:r>
              <a:rPr lang="en-US" sz="3600" b="1" spc="300" dirty="0">
                <a:solidFill>
                  <a:srgbClr val="FFFFFF"/>
                </a:solidFill>
                <a:latin typeface="Interstate-Bold" charset="0"/>
                <a:ea typeface="Interstate-Bold" charset="0"/>
                <a:cs typeface="Interstate-Bold" charset="0"/>
              </a:rPr>
              <a:t>WHAT DRONES ARE USED FOR</a:t>
            </a:r>
          </a:p>
          <a:p>
            <a:r>
              <a:rPr lang="en-US" sz="3600" b="1" spc="300" dirty="0">
                <a:solidFill>
                  <a:srgbClr val="FFFFFF"/>
                </a:solidFill>
                <a:latin typeface="Interstate-Bold" charset="0"/>
                <a:ea typeface="Interstate-Bold" charset="0"/>
                <a:cs typeface="Interstate-Bold" charset="0"/>
              </a:rPr>
              <a:t>AND WHAT THEY’LL BE USED FOR NEXT</a:t>
            </a:r>
            <a:endParaRPr lang="en-US" sz="5750" b="1" spc="300" dirty="0">
              <a:solidFill>
                <a:srgbClr val="FFFFFF"/>
              </a:solidFill>
              <a:latin typeface="Interstate-Bold" charset="0"/>
              <a:ea typeface="Interstate-Bold" charset="0"/>
              <a:cs typeface="Interstate-Bold" charset="0"/>
            </a:endParaRPr>
          </a:p>
        </p:txBody>
      </p:sp>
    </p:spTree>
    <p:extLst>
      <p:ext uri="{BB962C8B-B14F-4D97-AF65-F5344CB8AC3E}">
        <p14:creationId xmlns:p14="http://schemas.microsoft.com/office/powerpoint/2010/main" val="199403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3161" y="3986937"/>
            <a:ext cx="9795398" cy="0"/>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550798" y="4160181"/>
            <a:ext cx="2382621" cy="830997"/>
          </a:xfrm>
          <a:prstGeom prst="rect">
            <a:avLst/>
          </a:prstGeom>
          <a:noFill/>
        </p:spPr>
        <p:txBody>
          <a:bodyPr wrap="square" rtlCol="0">
            <a:spAutoFit/>
          </a:bodyPr>
          <a:lstStyle/>
          <a:p>
            <a:pPr algn="ctr"/>
            <a:r>
              <a:rPr lang="en-US" sz="1600" b="1" spc="300" dirty="0">
                <a:solidFill>
                  <a:schemeClr val="tx2"/>
                </a:solidFill>
                <a:latin typeface="Interstate-Regular" charset="0"/>
                <a:ea typeface="Interstate-Regular" charset="0"/>
                <a:cs typeface="Interstate-Regular" charset="0"/>
              </a:rPr>
              <a:t>FLIGHT CONTROLLERS &amp; CAMERAS</a:t>
            </a:r>
          </a:p>
        </p:txBody>
      </p:sp>
      <p:sp>
        <p:nvSpPr>
          <p:cNvPr id="42" name="TextBox 41"/>
          <p:cNvSpPr txBox="1"/>
          <p:nvPr/>
        </p:nvSpPr>
        <p:spPr>
          <a:xfrm>
            <a:off x="553008" y="4223145"/>
            <a:ext cx="1939640" cy="584775"/>
          </a:xfrm>
          <a:prstGeom prst="rect">
            <a:avLst/>
          </a:prstGeom>
          <a:noFill/>
        </p:spPr>
        <p:txBody>
          <a:bodyPr wrap="square" rtlCol="0">
            <a:spAutoFit/>
          </a:bodyPr>
          <a:lstStyle/>
          <a:p>
            <a:pPr algn="ctr"/>
            <a:r>
              <a:rPr lang="en-US" sz="1600" b="1" spc="300">
                <a:solidFill>
                  <a:schemeClr val="tx2"/>
                </a:solidFill>
                <a:latin typeface="Interstate-Regular" charset="0"/>
                <a:ea typeface="Interstate-Regular" charset="0"/>
                <a:cs typeface="Interstate-Regular" charset="0"/>
              </a:rPr>
              <a:t>MODEL AIRCRAFT</a:t>
            </a:r>
            <a:endParaRPr lang="en-US" sz="1600" b="1" spc="300" dirty="0">
              <a:solidFill>
                <a:schemeClr val="tx2"/>
              </a:solidFill>
              <a:latin typeface="Interstate-Regular" charset="0"/>
              <a:ea typeface="Interstate-Regular" charset="0"/>
              <a:cs typeface="Interstate-Regular" charset="0"/>
            </a:endParaRPr>
          </a:p>
        </p:txBody>
      </p:sp>
      <p:sp>
        <p:nvSpPr>
          <p:cNvPr id="43" name="TextBox 42"/>
          <p:cNvSpPr txBox="1"/>
          <p:nvPr/>
        </p:nvSpPr>
        <p:spPr>
          <a:xfrm>
            <a:off x="6754006" y="4115423"/>
            <a:ext cx="2650979" cy="830997"/>
          </a:xfrm>
          <a:prstGeom prst="rect">
            <a:avLst/>
          </a:prstGeom>
          <a:noFill/>
        </p:spPr>
        <p:txBody>
          <a:bodyPr wrap="square" rtlCol="0">
            <a:spAutoFit/>
          </a:bodyPr>
          <a:lstStyle/>
          <a:p>
            <a:pPr algn="ctr"/>
            <a:r>
              <a:rPr lang="en-US" sz="1600" b="1" spc="300" dirty="0">
                <a:solidFill>
                  <a:schemeClr val="tx2"/>
                </a:solidFill>
                <a:latin typeface="Interstate-Regular" charset="0"/>
                <a:ea typeface="Interstate-Regular" charset="0"/>
                <a:cs typeface="Interstate-Regular" charset="0"/>
              </a:rPr>
              <a:t>FORMAL REGULATORY FRAMEWORK</a:t>
            </a:r>
          </a:p>
        </p:txBody>
      </p:sp>
      <p:sp>
        <p:nvSpPr>
          <p:cNvPr id="17" name="TextBox 16"/>
          <p:cNvSpPr txBox="1"/>
          <p:nvPr/>
        </p:nvSpPr>
        <p:spPr>
          <a:xfrm>
            <a:off x="3701286" y="5122378"/>
            <a:ext cx="1987407" cy="602344"/>
          </a:xfrm>
          <a:prstGeom prst="rect">
            <a:avLst/>
          </a:prstGeom>
          <a:noFill/>
        </p:spPr>
        <p:txBody>
          <a:bodyPr wrap="square" rtlCol="0">
            <a:spAutoFit/>
          </a:bodyPr>
          <a:lstStyle/>
          <a:p>
            <a:pPr marL="171450" indent="-171450" algn="ctr">
              <a:lnSpc>
                <a:spcPts val="2050"/>
              </a:lnSpc>
              <a:buFont typeface="Arial" charset="0"/>
              <a:buChar char="•"/>
            </a:pPr>
            <a:r>
              <a:rPr lang="en-US" sz="1400" spc="150" dirty="0">
                <a:latin typeface="Interstate-Regular" charset="0"/>
                <a:ea typeface="Interstate-Regular" charset="0"/>
                <a:cs typeface="Interstate-Regular" charset="0"/>
              </a:rPr>
              <a:t>Cell phone technology</a:t>
            </a:r>
          </a:p>
        </p:txBody>
      </p:sp>
      <p:sp>
        <p:nvSpPr>
          <p:cNvPr id="22" name="TextBox 21"/>
          <p:cNvSpPr txBox="1"/>
          <p:nvPr/>
        </p:nvSpPr>
        <p:spPr>
          <a:xfrm>
            <a:off x="389927" y="4838774"/>
            <a:ext cx="2265799" cy="1169551"/>
          </a:xfrm>
          <a:prstGeom prst="rect">
            <a:avLst/>
          </a:prstGeom>
          <a:noFill/>
        </p:spPr>
        <p:txBody>
          <a:bodyPr wrap="square" rtlCol="0">
            <a:spAutoFit/>
          </a:bodyPr>
          <a:lstStyle/>
          <a:p>
            <a:pPr marL="285750" indent="-285750" algn="ctr">
              <a:lnSpc>
                <a:spcPts val="2050"/>
              </a:lnSpc>
              <a:buFont typeface="Arial" charset="0"/>
              <a:buChar char="•"/>
            </a:pPr>
            <a:r>
              <a:rPr lang="en-US" sz="1400" spc="150" dirty="0">
                <a:latin typeface="Interstate-Regular" charset="0"/>
                <a:ea typeface="Interstate-Regular" charset="0"/>
                <a:cs typeface="Interstate-Regular" charset="0"/>
              </a:rPr>
              <a:t>Long history of safe operations in Canada</a:t>
            </a:r>
          </a:p>
          <a:p>
            <a:pPr marL="285750" indent="-285750" algn="ctr">
              <a:lnSpc>
                <a:spcPts val="2050"/>
              </a:lnSpc>
              <a:buFont typeface="Arial" charset="0"/>
              <a:buChar char="•"/>
            </a:pPr>
            <a:r>
              <a:rPr lang="en-US" sz="1400" spc="150" dirty="0">
                <a:latin typeface="Interstate-Regular" charset="0"/>
                <a:ea typeface="Interstate-Regular" charset="0"/>
                <a:cs typeface="Interstate-Regular" charset="0"/>
              </a:rPr>
              <a:t>Self regulated</a:t>
            </a:r>
          </a:p>
        </p:txBody>
      </p:sp>
      <p:sp>
        <p:nvSpPr>
          <p:cNvPr id="26" name="TextBox 25"/>
          <p:cNvSpPr txBox="1"/>
          <p:nvPr/>
        </p:nvSpPr>
        <p:spPr>
          <a:xfrm>
            <a:off x="6893610" y="5007888"/>
            <a:ext cx="2094219" cy="1139799"/>
          </a:xfrm>
          <a:prstGeom prst="rect">
            <a:avLst/>
          </a:prstGeom>
          <a:noFill/>
        </p:spPr>
        <p:txBody>
          <a:bodyPr wrap="square" rtlCol="0">
            <a:spAutoFit/>
          </a:bodyPr>
          <a:lstStyle/>
          <a:p>
            <a:pPr marL="285750" indent="-285750" algn="ctr">
              <a:lnSpc>
                <a:spcPts val="2050"/>
              </a:lnSpc>
              <a:buFont typeface="Arial" charset="0"/>
              <a:buChar char="•"/>
            </a:pPr>
            <a:r>
              <a:rPr lang="en-US" sz="1400" spc="150" dirty="0">
                <a:latin typeface="Interstate-Regular" charset="0"/>
                <a:ea typeface="Interstate-Regular" charset="0"/>
                <a:cs typeface="Interstate-Regular" charset="0"/>
              </a:rPr>
              <a:t>Incorporating RPAS into aviation regulation</a:t>
            </a:r>
          </a:p>
        </p:txBody>
      </p:sp>
      <p:sp>
        <p:nvSpPr>
          <p:cNvPr id="30" name="TextBox 29"/>
          <p:cNvSpPr txBox="1"/>
          <p:nvPr/>
        </p:nvSpPr>
        <p:spPr>
          <a:xfrm>
            <a:off x="873209" y="923603"/>
            <a:ext cx="7708723" cy="600164"/>
          </a:xfrm>
          <a:prstGeom prst="rect">
            <a:avLst/>
          </a:prstGeom>
          <a:noFill/>
        </p:spPr>
        <p:txBody>
          <a:bodyPr wrap="square" rtlCol="0">
            <a:spAutoFit/>
          </a:bodyPr>
          <a:lstStyle/>
          <a:p>
            <a:r>
              <a:rPr lang="en-US" sz="3300" spc="300" dirty="0">
                <a:solidFill>
                  <a:schemeClr val="tx2"/>
                </a:solidFill>
                <a:latin typeface="Interstate-Regular" charset="0"/>
                <a:ea typeface="Interstate-Regular" charset="0"/>
                <a:cs typeface="Interstate-Regular" charset="0"/>
              </a:rPr>
              <a:t>A THROWBACK</a:t>
            </a:r>
            <a:endParaRPr lang="en-US" sz="4800" spc="300" dirty="0">
              <a:solidFill>
                <a:schemeClr val="tx2"/>
              </a:solidFill>
              <a:latin typeface="Interstate-Regular" charset="0"/>
              <a:ea typeface="Interstate-Regular" charset="0"/>
              <a:cs typeface="Interstate-Regular" charset="0"/>
            </a:endParaRPr>
          </a:p>
        </p:txBody>
      </p:sp>
      <p:sp>
        <p:nvSpPr>
          <p:cNvPr id="31" name="TextBox 30"/>
          <p:cNvSpPr txBox="1"/>
          <p:nvPr/>
        </p:nvSpPr>
        <p:spPr>
          <a:xfrm>
            <a:off x="925674" y="605445"/>
            <a:ext cx="3133947" cy="400110"/>
          </a:xfrm>
          <a:prstGeom prst="rect">
            <a:avLst/>
          </a:prstGeom>
          <a:noFill/>
        </p:spPr>
        <p:txBody>
          <a:bodyPr wrap="square" rtlCol="0">
            <a:spAutoFit/>
          </a:bodyPr>
          <a:lstStyle/>
          <a:p>
            <a:r>
              <a:rPr lang="en-US" sz="2000" spc="600" dirty="0">
                <a:solidFill>
                  <a:schemeClr val="tx2"/>
                </a:solidFill>
                <a:latin typeface="Interstate-Regular" charset="0"/>
                <a:ea typeface="Interstate-Regular" charset="0"/>
                <a:cs typeface="Interstate-Regular" charset="0"/>
              </a:rPr>
              <a:t>RPAS</a:t>
            </a:r>
          </a:p>
        </p:txBody>
      </p:sp>
      <p:sp>
        <p:nvSpPr>
          <p:cNvPr id="32" name="TextBox 31"/>
          <p:cNvSpPr txBox="1"/>
          <p:nvPr/>
        </p:nvSpPr>
        <p:spPr>
          <a:xfrm>
            <a:off x="887958" y="1562636"/>
            <a:ext cx="9780043" cy="452368"/>
          </a:xfrm>
          <a:prstGeom prst="rect">
            <a:avLst/>
          </a:prstGeom>
          <a:noFill/>
        </p:spPr>
        <p:txBody>
          <a:bodyPr wrap="square" rtlCol="0">
            <a:spAutoFit/>
          </a:bodyPr>
          <a:lstStyle/>
          <a:p>
            <a:pPr>
              <a:lnSpc>
                <a:spcPct val="150000"/>
              </a:lnSpc>
            </a:pPr>
            <a:r>
              <a:rPr lang="en-US" spc="150" dirty="0">
                <a:latin typeface="Interstate-Regular" charset="0"/>
                <a:ea typeface="Interstate-Regular" charset="0"/>
                <a:cs typeface="Interstate-Regular" charset="0"/>
              </a:rPr>
              <a:t>technology, regulation, technology, regulation, technology, regulation</a:t>
            </a:r>
          </a:p>
        </p:txBody>
      </p:sp>
      <p:sp>
        <p:nvSpPr>
          <p:cNvPr id="20" name="TextBox 19"/>
          <p:cNvSpPr txBox="1"/>
          <p:nvPr/>
        </p:nvSpPr>
        <p:spPr>
          <a:xfrm>
            <a:off x="9942596" y="4346256"/>
            <a:ext cx="2029273" cy="338554"/>
          </a:xfrm>
          <a:prstGeom prst="rect">
            <a:avLst/>
          </a:prstGeom>
          <a:noFill/>
        </p:spPr>
        <p:txBody>
          <a:bodyPr wrap="none" rtlCol="0">
            <a:spAutoFit/>
          </a:bodyPr>
          <a:lstStyle/>
          <a:p>
            <a:pPr algn="ctr"/>
            <a:r>
              <a:rPr lang="en-US" sz="1600" spc="300" dirty="0">
                <a:solidFill>
                  <a:schemeClr val="tx2"/>
                </a:solidFill>
                <a:latin typeface="Interstate-Regular" charset="0"/>
                <a:ea typeface="Interstate-Regular" charset="0"/>
                <a:cs typeface="Interstate-Regular" charset="0"/>
              </a:rPr>
              <a:t>WHERE NEXT?</a:t>
            </a:r>
          </a:p>
        </p:txBody>
      </p:sp>
      <p:sp>
        <p:nvSpPr>
          <p:cNvPr id="21" name="TextBox 20"/>
          <p:cNvSpPr txBox="1"/>
          <p:nvPr/>
        </p:nvSpPr>
        <p:spPr>
          <a:xfrm>
            <a:off x="9852956" y="4772473"/>
            <a:ext cx="2089083" cy="1384995"/>
          </a:xfrm>
          <a:prstGeom prst="rect">
            <a:avLst/>
          </a:prstGeom>
          <a:noFill/>
        </p:spPr>
        <p:txBody>
          <a:bodyPr wrap="square" rtlCol="0">
            <a:spAutoFit/>
          </a:bodyPr>
          <a:lstStyle/>
          <a:p>
            <a:pPr marL="171450" indent="-171450" algn="ctr">
              <a:lnSpc>
                <a:spcPct val="150000"/>
              </a:lnSpc>
              <a:buFont typeface="Arial" charset="0"/>
              <a:buChar char="•"/>
            </a:pPr>
            <a:r>
              <a:rPr lang="en-US" sz="1400" spc="150" dirty="0">
                <a:latin typeface="Interstate-Regular" charset="0"/>
                <a:ea typeface="Interstate-Regular" charset="0"/>
                <a:cs typeface="Interstate-Regular" charset="0"/>
              </a:rPr>
              <a:t>BVLOS</a:t>
            </a:r>
          </a:p>
          <a:p>
            <a:pPr marL="171450" indent="-171450" algn="ctr">
              <a:lnSpc>
                <a:spcPct val="150000"/>
              </a:lnSpc>
              <a:buFont typeface="Arial" charset="0"/>
              <a:buChar char="•"/>
            </a:pPr>
            <a:r>
              <a:rPr lang="en-US" sz="1400" spc="150" dirty="0">
                <a:latin typeface="Interstate-Regular" charset="0"/>
                <a:ea typeface="Interstate-Regular" charset="0"/>
                <a:cs typeface="Interstate-Regular" charset="0"/>
              </a:rPr>
              <a:t>Autonomy</a:t>
            </a:r>
          </a:p>
          <a:p>
            <a:pPr marL="171450" indent="-171450" algn="ctr">
              <a:lnSpc>
                <a:spcPct val="150000"/>
              </a:lnSpc>
              <a:buFont typeface="Arial" charset="0"/>
              <a:buChar char="•"/>
            </a:pPr>
            <a:r>
              <a:rPr lang="en-US" sz="1400" spc="150" dirty="0">
                <a:latin typeface="Interstate-Regular" charset="0"/>
                <a:ea typeface="Interstate-Regular" charset="0"/>
                <a:cs typeface="Interstate-Regular" charset="0"/>
              </a:rPr>
              <a:t>Large UAS</a:t>
            </a:r>
            <a:br>
              <a:rPr lang="en-US" sz="1400" spc="150" dirty="0">
                <a:latin typeface="Interstate-Regular" charset="0"/>
                <a:ea typeface="Interstate-Regular" charset="0"/>
                <a:cs typeface="Interstate-Regular" charset="0"/>
              </a:rPr>
            </a:br>
            <a:endParaRPr lang="en-US" sz="1400" spc="150" dirty="0">
              <a:latin typeface="Interstate-Regular" charset="0"/>
              <a:ea typeface="Interstate-Regular" charset="0"/>
              <a:cs typeface="Interstate-Regular" charset="0"/>
            </a:endParaRPr>
          </a:p>
        </p:txBody>
      </p:sp>
      <p:sp>
        <p:nvSpPr>
          <p:cNvPr id="24" name="Shape 2912"/>
          <p:cNvSpPr>
            <a:spLocks noChangeAspect="1"/>
          </p:cNvSpPr>
          <p:nvPr/>
        </p:nvSpPr>
        <p:spPr>
          <a:xfrm>
            <a:off x="4371462" y="3156961"/>
            <a:ext cx="699516" cy="699516"/>
          </a:xfrm>
          <a:custGeom>
            <a:avLst/>
            <a:gdLst/>
            <a:ahLst/>
            <a:cxnLst>
              <a:cxn ang="0">
                <a:pos x="wd2" y="hd2"/>
              </a:cxn>
              <a:cxn ang="5400000">
                <a:pos x="wd2" y="hd2"/>
              </a:cxn>
              <a:cxn ang="10800000">
                <a:pos x="wd2" y="hd2"/>
              </a:cxn>
              <a:cxn ang="16200000">
                <a:pos x="wd2" y="hd2"/>
              </a:cxn>
            </a:cxnLst>
            <a:rect l="0" t="0" r="r" b="b"/>
            <a:pathLst>
              <a:path w="21600" h="21600" extrusionOk="0">
                <a:moveTo>
                  <a:pt x="21456" y="10453"/>
                </a:moveTo>
                <a:lnTo>
                  <a:pt x="18511" y="7507"/>
                </a:lnTo>
                <a:cubicBezTo>
                  <a:pt x="18422" y="7419"/>
                  <a:pt x="18299" y="7364"/>
                  <a:pt x="18164" y="7364"/>
                </a:cubicBezTo>
                <a:cubicBezTo>
                  <a:pt x="17892" y="7364"/>
                  <a:pt x="17673" y="7584"/>
                  <a:pt x="17673" y="7855"/>
                </a:cubicBezTo>
                <a:cubicBezTo>
                  <a:pt x="17673" y="7990"/>
                  <a:pt x="17728" y="8113"/>
                  <a:pt x="17817" y="8202"/>
                </a:cubicBezTo>
                <a:lnTo>
                  <a:pt x="19924" y="10309"/>
                </a:lnTo>
                <a:lnTo>
                  <a:pt x="11291" y="10309"/>
                </a:lnTo>
                <a:lnTo>
                  <a:pt x="11291" y="1676"/>
                </a:lnTo>
                <a:lnTo>
                  <a:pt x="13398" y="3783"/>
                </a:lnTo>
                <a:cubicBezTo>
                  <a:pt x="13487" y="3873"/>
                  <a:pt x="13610" y="3927"/>
                  <a:pt x="13745" y="3927"/>
                </a:cubicBezTo>
                <a:cubicBezTo>
                  <a:pt x="14017" y="3927"/>
                  <a:pt x="14236" y="3708"/>
                  <a:pt x="14236" y="3436"/>
                </a:cubicBezTo>
                <a:cubicBezTo>
                  <a:pt x="14236" y="3301"/>
                  <a:pt x="14181" y="3178"/>
                  <a:pt x="14093" y="3089"/>
                </a:cubicBezTo>
                <a:lnTo>
                  <a:pt x="11147" y="144"/>
                </a:lnTo>
                <a:cubicBezTo>
                  <a:pt x="11058" y="55"/>
                  <a:pt x="10936" y="0"/>
                  <a:pt x="10800" y="0"/>
                </a:cubicBezTo>
                <a:cubicBezTo>
                  <a:pt x="10665" y="0"/>
                  <a:pt x="10542" y="55"/>
                  <a:pt x="10453" y="144"/>
                </a:cubicBezTo>
                <a:lnTo>
                  <a:pt x="7507" y="3089"/>
                </a:lnTo>
                <a:cubicBezTo>
                  <a:pt x="7418" y="3178"/>
                  <a:pt x="7364" y="3301"/>
                  <a:pt x="7364" y="3436"/>
                </a:cubicBezTo>
                <a:cubicBezTo>
                  <a:pt x="7364" y="3708"/>
                  <a:pt x="7583" y="3927"/>
                  <a:pt x="7855" y="3927"/>
                </a:cubicBezTo>
                <a:cubicBezTo>
                  <a:pt x="7990" y="3927"/>
                  <a:pt x="8113" y="3873"/>
                  <a:pt x="8202" y="3783"/>
                </a:cubicBezTo>
                <a:lnTo>
                  <a:pt x="10309" y="1676"/>
                </a:lnTo>
                <a:lnTo>
                  <a:pt x="10309" y="10309"/>
                </a:lnTo>
                <a:lnTo>
                  <a:pt x="1676" y="10309"/>
                </a:lnTo>
                <a:lnTo>
                  <a:pt x="3783" y="8202"/>
                </a:lnTo>
                <a:cubicBezTo>
                  <a:pt x="3873" y="8113"/>
                  <a:pt x="3927" y="7990"/>
                  <a:pt x="3927" y="7855"/>
                </a:cubicBezTo>
                <a:cubicBezTo>
                  <a:pt x="3927" y="7584"/>
                  <a:pt x="3708" y="7364"/>
                  <a:pt x="3436" y="7364"/>
                </a:cubicBezTo>
                <a:cubicBezTo>
                  <a:pt x="3301" y="7364"/>
                  <a:pt x="3178" y="7419"/>
                  <a:pt x="3089" y="7507"/>
                </a:cubicBezTo>
                <a:lnTo>
                  <a:pt x="144" y="10453"/>
                </a:lnTo>
                <a:cubicBezTo>
                  <a:pt x="55" y="10542"/>
                  <a:pt x="0" y="10665"/>
                  <a:pt x="0" y="10800"/>
                </a:cubicBezTo>
                <a:cubicBezTo>
                  <a:pt x="0" y="10936"/>
                  <a:pt x="55" y="11058"/>
                  <a:pt x="144" y="11148"/>
                </a:cubicBezTo>
                <a:lnTo>
                  <a:pt x="3089" y="14093"/>
                </a:lnTo>
                <a:cubicBezTo>
                  <a:pt x="3178" y="14182"/>
                  <a:pt x="3301" y="14236"/>
                  <a:pt x="3436" y="14236"/>
                </a:cubicBezTo>
                <a:cubicBezTo>
                  <a:pt x="3708" y="14236"/>
                  <a:pt x="3927" y="14017"/>
                  <a:pt x="3927" y="13745"/>
                </a:cubicBezTo>
                <a:cubicBezTo>
                  <a:pt x="3927" y="13610"/>
                  <a:pt x="3873" y="13488"/>
                  <a:pt x="3783" y="13398"/>
                </a:cubicBezTo>
                <a:lnTo>
                  <a:pt x="1676" y="11291"/>
                </a:lnTo>
                <a:lnTo>
                  <a:pt x="10309" y="11291"/>
                </a:lnTo>
                <a:lnTo>
                  <a:pt x="10309" y="19924"/>
                </a:lnTo>
                <a:lnTo>
                  <a:pt x="8202" y="17817"/>
                </a:lnTo>
                <a:cubicBezTo>
                  <a:pt x="8113" y="17728"/>
                  <a:pt x="7990" y="17673"/>
                  <a:pt x="7855" y="17673"/>
                </a:cubicBezTo>
                <a:cubicBezTo>
                  <a:pt x="7583" y="17673"/>
                  <a:pt x="7364" y="17893"/>
                  <a:pt x="7364" y="18164"/>
                </a:cubicBezTo>
                <a:cubicBezTo>
                  <a:pt x="7364" y="18300"/>
                  <a:pt x="7418" y="18422"/>
                  <a:pt x="7507" y="18511"/>
                </a:cubicBezTo>
                <a:lnTo>
                  <a:pt x="10453" y="21456"/>
                </a:lnTo>
                <a:cubicBezTo>
                  <a:pt x="10542" y="21545"/>
                  <a:pt x="10665"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cubicBezTo>
                  <a:pt x="13610" y="17673"/>
                  <a:pt x="13487" y="17728"/>
                  <a:pt x="13398" y="17817"/>
                </a:cubicBezTo>
                <a:lnTo>
                  <a:pt x="11291" y="19924"/>
                </a:lnTo>
                <a:lnTo>
                  <a:pt x="11291" y="11291"/>
                </a:lnTo>
                <a:lnTo>
                  <a:pt x="19924" y="11291"/>
                </a:lnTo>
                <a:lnTo>
                  <a:pt x="17817" y="13398"/>
                </a:lnTo>
                <a:cubicBezTo>
                  <a:pt x="17728" y="13488"/>
                  <a:pt x="17673" y="13610"/>
                  <a:pt x="17673" y="13745"/>
                </a:cubicBezTo>
                <a:cubicBezTo>
                  <a:pt x="17673" y="14017"/>
                  <a:pt x="17892" y="14236"/>
                  <a:pt x="18164" y="14236"/>
                </a:cubicBezTo>
                <a:cubicBezTo>
                  <a:pt x="18299" y="14236"/>
                  <a:pt x="18422" y="14182"/>
                  <a:pt x="18511" y="14093"/>
                </a:cubicBezTo>
                <a:lnTo>
                  <a:pt x="21456" y="11148"/>
                </a:lnTo>
                <a:cubicBezTo>
                  <a:pt x="21545" y="11058"/>
                  <a:pt x="21600" y="10936"/>
                  <a:pt x="21600" y="10800"/>
                </a:cubicBezTo>
                <a:cubicBezTo>
                  <a:pt x="21600" y="10665"/>
                  <a:pt x="21545" y="10542"/>
                  <a:pt x="21456" y="10453"/>
                </a:cubicBezTo>
              </a:path>
            </a:pathLst>
          </a:custGeom>
          <a:solidFill>
            <a:schemeClr val="tx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Interstate-Regular" charset="0"/>
              <a:ea typeface="Interstate-Regular" charset="0"/>
              <a:cs typeface="Interstate-Regular" charset="0"/>
            </a:endParaRPr>
          </a:p>
        </p:txBody>
      </p:sp>
      <p:sp>
        <p:nvSpPr>
          <p:cNvPr id="27" name="Shape 2939"/>
          <p:cNvSpPr>
            <a:spLocks noChangeAspect="1"/>
          </p:cNvSpPr>
          <p:nvPr/>
        </p:nvSpPr>
        <p:spPr>
          <a:xfrm>
            <a:off x="10547739" y="3114918"/>
            <a:ext cx="699516" cy="699516"/>
          </a:xfrm>
          <a:custGeom>
            <a:avLst/>
            <a:gdLst/>
            <a:ahLst/>
            <a:cxnLst>
              <a:cxn ang="0">
                <a:pos x="wd2" y="hd2"/>
              </a:cxn>
              <a:cxn ang="5400000">
                <a:pos x="wd2" y="hd2"/>
              </a:cxn>
              <a:cxn ang="10800000">
                <a:pos x="wd2" y="hd2"/>
              </a:cxn>
              <a:cxn ang="16200000">
                <a:pos x="wd2" y="hd2"/>
              </a:cxn>
            </a:cxnLst>
            <a:rect l="0" t="0" r="r" b="b"/>
            <a:pathLst>
              <a:path w="21600" h="21600" extrusionOk="0">
                <a:moveTo>
                  <a:pt x="17547" y="12509"/>
                </a:moveTo>
                <a:lnTo>
                  <a:pt x="18520" y="12645"/>
                </a:lnTo>
                <a:cubicBezTo>
                  <a:pt x="18572" y="12276"/>
                  <a:pt x="18589" y="11922"/>
                  <a:pt x="18572" y="11593"/>
                </a:cubicBezTo>
                <a:lnTo>
                  <a:pt x="17592" y="11644"/>
                </a:lnTo>
                <a:cubicBezTo>
                  <a:pt x="17606" y="11910"/>
                  <a:pt x="17591" y="12201"/>
                  <a:pt x="17547" y="12509"/>
                </a:cubicBezTo>
                <a:moveTo>
                  <a:pt x="17444" y="10833"/>
                </a:moveTo>
                <a:lnTo>
                  <a:pt x="18374" y="10520"/>
                </a:lnTo>
                <a:cubicBezTo>
                  <a:pt x="18262" y="10187"/>
                  <a:pt x="18104" y="9869"/>
                  <a:pt x="17890" y="9546"/>
                </a:cubicBezTo>
                <a:lnTo>
                  <a:pt x="17072" y="10089"/>
                </a:lnTo>
                <a:cubicBezTo>
                  <a:pt x="17237" y="10339"/>
                  <a:pt x="17359" y="10582"/>
                  <a:pt x="17444" y="10833"/>
                </a:cubicBezTo>
                <a:moveTo>
                  <a:pt x="17529" y="13890"/>
                </a:moveTo>
                <a:cubicBezTo>
                  <a:pt x="17440" y="13801"/>
                  <a:pt x="17317" y="13745"/>
                  <a:pt x="17182" y="13745"/>
                </a:cubicBezTo>
                <a:cubicBezTo>
                  <a:pt x="16910" y="13745"/>
                  <a:pt x="16691" y="13965"/>
                  <a:pt x="16691" y="14236"/>
                </a:cubicBezTo>
                <a:cubicBezTo>
                  <a:pt x="16691" y="14372"/>
                  <a:pt x="16746" y="14495"/>
                  <a:pt x="16835" y="14583"/>
                </a:cubicBezTo>
                <a:lnTo>
                  <a:pt x="17469" y="15218"/>
                </a:lnTo>
                <a:lnTo>
                  <a:pt x="16835" y="15853"/>
                </a:lnTo>
                <a:cubicBezTo>
                  <a:pt x="16746" y="15942"/>
                  <a:pt x="16691" y="16064"/>
                  <a:pt x="16691" y="16200"/>
                </a:cubicBezTo>
                <a:cubicBezTo>
                  <a:pt x="16691" y="16471"/>
                  <a:pt x="16910" y="16691"/>
                  <a:pt x="17182" y="16691"/>
                </a:cubicBezTo>
                <a:cubicBezTo>
                  <a:pt x="17317" y="16691"/>
                  <a:pt x="17440" y="16636"/>
                  <a:pt x="17529" y="16547"/>
                </a:cubicBezTo>
                <a:lnTo>
                  <a:pt x="18164" y="15912"/>
                </a:lnTo>
                <a:lnTo>
                  <a:pt x="18798" y="16547"/>
                </a:lnTo>
                <a:cubicBezTo>
                  <a:pt x="18887" y="16636"/>
                  <a:pt x="19010" y="16691"/>
                  <a:pt x="19145" y="16691"/>
                </a:cubicBezTo>
                <a:cubicBezTo>
                  <a:pt x="19417" y="16691"/>
                  <a:pt x="19636" y="16471"/>
                  <a:pt x="19636" y="16200"/>
                </a:cubicBezTo>
                <a:cubicBezTo>
                  <a:pt x="19636" y="16064"/>
                  <a:pt x="19582" y="15942"/>
                  <a:pt x="19493" y="15853"/>
                </a:cubicBezTo>
                <a:lnTo>
                  <a:pt x="18858" y="15218"/>
                </a:lnTo>
                <a:lnTo>
                  <a:pt x="19493" y="14583"/>
                </a:lnTo>
                <a:cubicBezTo>
                  <a:pt x="19582" y="14495"/>
                  <a:pt x="19636" y="14372"/>
                  <a:pt x="19636" y="14236"/>
                </a:cubicBezTo>
                <a:cubicBezTo>
                  <a:pt x="19636" y="13965"/>
                  <a:pt x="19417" y="13745"/>
                  <a:pt x="19145" y="13745"/>
                </a:cubicBezTo>
                <a:cubicBezTo>
                  <a:pt x="19009" y="13745"/>
                  <a:pt x="18887" y="13801"/>
                  <a:pt x="18798" y="13890"/>
                </a:cubicBezTo>
                <a:lnTo>
                  <a:pt x="18164" y="14524"/>
                </a:lnTo>
                <a:cubicBezTo>
                  <a:pt x="18164" y="14524"/>
                  <a:pt x="17529" y="13890"/>
                  <a:pt x="17529" y="13890"/>
                </a:cubicBezTo>
                <a:close/>
                <a:moveTo>
                  <a:pt x="20618" y="20458"/>
                </a:moveTo>
                <a:lnTo>
                  <a:pt x="14727" y="18775"/>
                </a:lnTo>
                <a:lnTo>
                  <a:pt x="14727" y="7698"/>
                </a:lnTo>
                <a:cubicBezTo>
                  <a:pt x="14950" y="7802"/>
                  <a:pt x="15155" y="7914"/>
                  <a:pt x="15324" y="8034"/>
                </a:cubicBezTo>
                <a:lnTo>
                  <a:pt x="15893" y="7234"/>
                </a:lnTo>
                <a:cubicBezTo>
                  <a:pt x="15627" y="7044"/>
                  <a:pt x="15313" y="6872"/>
                  <a:pt x="14959" y="6721"/>
                </a:cubicBezTo>
                <a:lnTo>
                  <a:pt x="14727" y="7263"/>
                </a:lnTo>
                <a:lnTo>
                  <a:pt x="14727" y="1142"/>
                </a:lnTo>
                <a:lnTo>
                  <a:pt x="20618" y="2825"/>
                </a:lnTo>
                <a:cubicBezTo>
                  <a:pt x="20618" y="2825"/>
                  <a:pt x="20618" y="20458"/>
                  <a:pt x="20618" y="20458"/>
                </a:cubicBezTo>
                <a:close/>
                <a:moveTo>
                  <a:pt x="13745" y="18775"/>
                </a:moveTo>
                <a:lnTo>
                  <a:pt x="7855" y="20458"/>
                </a:lnTo>
                <a:lnTo>
                  <a:pt x="7855" y="9347"/>
                </a:lnTo>
                <a:lnTo>
                  <a:pt x="8249" y="10199"/>
                </a:lnTo>
                <a:cubicBezTo>
                  <a:pt x="8580" y="10045"/>
                  <a:pt x="8881" y="9843"/>
                  <a:pt x="9168" y="9581"/>
                </a:cubicBezTo>
                <a:lnTo>
                  <a:pt x="8505" y="8857"/>
                </a:lnTo>
                <a:cubicBezTo>
                  <a:pt x="8297" y="9048"/>
                  <a:pt x="8088" y="9187"/>
                  <a:pt x="7855" y="9299"/>
                </a:cubicBez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1" y="1990"/>
                </a:moveTo>
                <a:lnTo>
                  <a:pt x="21244" y="1983"/>
                </a:lnTo>
                <a:lnTo>
                  <a:pt x="14372" y="19"/>
                </a:lnTo>
                <a:lnTo>
                  <a:pt x="14369" y="27"/>
                </a:lnTo>
                <a:cubicBezTo>
                  <a:pt x="14326" y="14"/>
                  <a:pt x="14283" y="0"/>
                  <a:pt x="14236" y="0"/>
                </a:cubicBezTo>
                <a:cubicBezTo>
                  <a:pt x="14189" y="0"/>
                  <a:pt x="14147" y="14"/>
                  <a:pt x="14104" y="27"/>
                </a:cubicBezTo>
                <a:lnTo>
                  <a:pt x="14102" y="19"/>
                </a:lnTo>
                <a:lnTo>
                  <a:pt x="7364" y="1944"/>
                </a:lnTo>
                <a:lnTo>
                  <a:pt x="626" y="19"/>
                </a:lnTo>
                <a:lnTo>
                  <a:pt x="623" y="27"/>
                </a:lnTo>
                <a:cubicBezTo>
                  <a:pt x="580" y="14"/>
                  <a:pt x="538" y="0"/>
                  <a:pt x="491" y="0"/>
                </a:cubicBezTo>
                <a:cubicBezTo>
                  <a:pt x="220" y="0"/>
                  <a:pt x="0" y="220"/>
                  <a:pt x="0" y="491"/>
                </a:cubicBezTo>
                <a:lnTo>
                  <a:pt x="0" y="19145"/>
                </a:lnTo>
                <a:cubicBezTo>
                  <a:pt x="0" y="19370"/>
                  <a:pt x="153" y="19551"/>
                  <a:pt x="359" y="19610"/>
                </a:cubicBezTo>
                <a:lnTo>
                  <a:pt x="356" y="19618"/>
                </a:lnTo>
                <a:lnTo>
                  <a:pt x="7228" y="21581"/>
                </a:lnTo>
                <a:lnTo>
                  <a:pt x="7231" y="21573"/>
                </a:lnTo>
                <a:cubicBezTo>
                  <a:pt x="7274" y="21586"/>
                  <a:pt x="7317" y="21600"/>
                  <a:pt x="7364" y="21600"/>
                </a:cubicBezTo>
                <a:cubicBezTo>
                  <a:pt x="7411" y="21600"/>
                  <a:pt x="7453" y="21586"/>
                  <a:pt x="7496" y="21573"/>
                </a:cubicBezTo>
                <a:lnTo>
                  <a:pt x="7499" y="21581"/>
                </a:lnTo>
                <a:lnTo>
                  <a:pt x="14236" y="19656"/>
                </a:lnTo>
                <a:lnTo>
                  <a:pt x="20975" y="21581"/>
                </a:lnTo>
                <a:lnTo>
                  <a:pt x="20977" y="21573"/>
                </a:lnTo>
                <a:cubicBezTo>
                  <a:pt x="21020" y="21586"/>
                  <a:pt x="21062" y="21600"/>
                  <a:pt x="21109" y="21600"/>
                </a:cubicBezTo>
                <a:cubicBezTo>
                  <a:pt x="21380" y="21600"/>
                  <a:pt x="21600" y="21380"/>
                  <a:pt x="21600" y="21109"/>
                </a:cubicBezTo>
                <a:lnTo>
                  <a:pt x="21600" y="2455"/>
                </a:lnTo>
                <a:cubicBezTo>
                  <a:pt x="21600" y="2231"/>
                  <a:pt x="21447" y="2049"/>
                  <a:pt x="21241" y="1990"/>
                </a:cubicBezTo>
                <a:moveTo>
                  <a:pt x="16435" y="9275"/>
                </a:moveTo>
                <a:lnTo>
                  <a:pt x="16518" y="9374"/>
                </a:lnTo>
                <a:lnTo>
                  <a:pt x="17269" y="8740"/>
                </a:lnTo>
                <a:lnTo>
                  <a:pt x="17184" y="8640"/>
                </a:lnTo>
                <a:cubicBezTo>
                  <a:pt x="17013" y="8438"/>
                  <a:pt x="16840" y="8236"/>
                  <a:pt x="16677" y="8019"/>
                </a:cubicBezTo>
                <a:lnTo>
                  <a:pt x="15891" y="8606"/>
                </a:lnTo>
                <a:cubicBezTo>
                  <a:pt x="16066" y="8840"/>
                  <a:pt x="16251" y="9059"/>
                  <a:pt x="16435" y="9275"/>
                </a:cubicBezTo>
                <a:moveTo>
                  <a:pt x="6270" y="11022"/>
                </a:moveTo>
                <a:lnTo>
                  <a:pt x="5739" y="10196"/>
                </a:lnTo>
                <a:cubicBezTo>
                  <a:pt x="5432" y="10394"/>
                  <a:pt x="5153" y="10605"/>
                  <a:pt x="4909" y="10825"/>
                </a:cubicBezTo>
                <a:lnTo>
                  <a:pt x="5568" y="11554"/>
                </a:lnTo>
                <a:cubicBezTo>
                  <a:pt x="5772" y="11370"/>
                  <a:pt x="6008" y="11191"/>
                  <a:pt x="6270" y="11022"/>
                </a:cubicBezTo>
                <a:moveTo>
                  <a:pt x="5004" y="12185"/>
                </a:moveTo>
                <a:lnTo>
                  <a:pt x="4196" y="11628"/>
                </a:lnTo>
                <a:cubicBezTo>
                  <a:pt x="3975" y="11949"/>
                  <a:pt x="3812" y="12288"/>
                  <a:pt x="3713" y="12634"/>
                </a:cubicBezTo>
                <a:lnTo>
                  <a:pt x="4656" y="12906"/>
                </a:lnTo>
                <a:cubicBezTo>
                  <a:pt x="4727" y="12661"/>
                  <a:pt x="4844" y="12418"/>
                  <a:pt x="5004" y="12185"/>
                </a:cubicBezTo>
                <a:moveTo>
                  <a:pt x="10467" y="8318"/>
                </a:moveTo>
                <a:lnTo>
                  <a:pt x="9972" y="7470"/>
                </a:lnTo>
                <a:cubicBezTo>
                  <a:pt x="9623" y="7674"/>
                  <a:pt x="9362" y="7936"/>
                  <a:pt x="9132" y="8189"/>
                </a:cubicBezTo>
                <a:lnTo>
                  <a:pt x="9857" y="8850"/>
                </a:lnTo>
                <a:cubicBezTo>
                  <a:pt x="10063" y="8624"/>
                  <a:pt x="10245" y="8448"/>
                  <a:pt x="10467" y="8318"/>
                </a:cubicBezTo>
                <a:moveTo>
                  <a:pt x="3927" y="15709"/>
                </a:moveTo>
                <a:cubicBezTo>
                  <a:pt x="4469" y="15709"/>
                  <a:pt x="4909" y="15270"/>
                  <a:pt x="4909" y="14727"/>
                </a:cubicBezTo>
                <a:cubicBezTo>
                  <a:pt x="4909" y="14185"/>
                  <a:pt x="4469" y="13745"/>
                  <a:pt x="3927" y="13745"/>
                </a:cubicBezTo>
                <a:cubicBezTo>
                  <a:pt x="3385" y="13745"/>
                  <a:pt x="2945" y="14185"/>
                  <a:pt x="2945" y="14727"/>
                </a:cubicBezTo>
                <a:cubicBezTo>
                  <a:pt x="2945" y="15270"/>
                  <a:pt x="3385" y="15709"/>
                  <a:pt x="3927" y="15709"/>
                </a:cubicBezTo>
                <a:moveTo>
                  <a:pt x="12273" y="7855"/>
                </a:moveTo>
                <a:cubicBezTo>
                  <a:pt x="12815" y="7855"/>
                  <a:pt x="13255" y="7415"/>
                  <a:pt x="13255" y="6873"/>
                </a:cubicBezTo>
                <a:cubicBezTo>
                  <a:pt x="13255" y="6331"/>
                  <a:pt x="12815" y="5891"/>
                  <a:pt x="12273" y="5891"/>
                </a:cubicBezTo>
                <a:cubicBezTo>
                  <a:pt x="11730" y="5891"/>
                  <a:pt x="11291" y="6331"/>
                  <a:pt x="11291" y="6873"/>
                </a:cubicBezTo>
                <a:cubicBezTo>
                  <a:pt x="11291" y="7415"/>
                  <a:pt x="11730" y="7855"/>
                  <a:pt x="12273" y="7855"/>
                </a:cubicBezTo>
              </a:path>
            </a:pathLst>
          </a:custGeom>
          <a:solidFill>
            <a:schemeClr val="tx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latin typeface="Interstate-Regular" charset="0"/>
              <a:ea typeface="Interstate-Regular" charset="0"/>
              <a:cs typeface="Interstate-Regular" charset="0"/>
            </a:endParaRPr>
          </a:p>
        </p:txBody>
      </p:sp>
      <p:sp>
        <p:nvSpPr>
          <p:cNvPr id="23" name="Shape 2569"/>
          <p:cNvSpPr/>
          <p:nvPr/>
        </p:nvSpPr>
        <p:spPr>
          <a:xfrm>
            <a:off x="7784905" y="3114918"/>
            <a:ext cx="677861" cy="689572"/>
          </a:xfrm>
          <a:custGeom>
            <a:avLst/>
            <a:gdLst/>
            <a:ahLst/>
            <a:cxnLst>
              <a:cxn ang="0">
                <a:pos x="wd2" y="hd2"/>
              </a:cxn>
              <a:cxn ang="5400000">
                <a:pos x="wd2" y="hd2"/>
              </a:cxn>
              <a:cxn ang="10800000">
                <a:pos x="wd2" y="hd2"/>
              </a:cxn>
              <a:cxn ang="16200000">
                <a:pos x="wd2" y="hd2"/>
              </a:cxn>
            </a:cxnLst>
            <a:rect l="0" t="0" r="r" b="b"/>
            <a:pathLst>
              <a:path w="21600" h="21600" extrusionOk="0">
                <a:moveTo>
                  <a:pt x="20618" y="8836"/>
                </a:moveTo>
                <a:lnTo>
                  <a:pt x="982" y="8836"/>
                </a:lnTo>
                <a:lnTo>
                  <a:pt x="982" y="6873"/>
                </a:lnTo>
                <a:lnTo>
                  <a:pt x="20618" y="6873"/>
                </a:lnTo>
                <a:cubicBezTo>
                  <a:pt x="20618" y="6873"/>
                  <a:pt x="20618" y="8836"/>
                  <a:pt x="20618" y="8836"/>
                </a:cubicBezTo>
                <a:close/>
                <a:moveTo>
                  <a:pt x="18655" y="20618"/>
                </a:moveTo>
                <a:lnTo>
                  <a:pt x="2945" y="20618"/>
                </a:lnTo>
                <a:lnTo>
                  <a:pt x="2945" y="9818"/>
                </a:lnTo>
                <a:lnTo>
                  <a:pt x="18655" y="9818"/>
                </a:lnTo>
                <a:cubicBezTo>
                  <a:pt x="18655" y="9818"/>
                  <a:pt x="18655" y="20618"/>
                  <a:pt x="18655" y="20618"/>
                </a:cubicBezTo>
                <a:close/>
                <a:moveTo>
                  <a:pt x="3927" y="982"/>
                </a:moveTo>
                <a:lnTo>
                  <a:pt x="11782" y="982"/>
                </a:lnTo>
                <a:lnTo>
                  <a:pt x="11782" y="3436"/>
                </a:lnTo>
                <a:cubicBezTo>
                  <a:pt x="11782" y="3708"/>
                  <a:pt x="12002" y="3927"/>
                  <a:pt x="12273" y="3927"/>
                </a:cubicBezTo>
                <a:lnTo>
                  <a:pt x="14727" y="3927"/>
                </a:lnTo>
                <a:lnTo>
                  <a:pt x="14727" y="5891"/>
                </a:lnTo>
                <a:lnTo>
                  <a:pt x="3927" y="5891"/>
                </a:lnTo>
                <a:cubicBezTo>
                  <a:pt x="3927" y="5891"/>
                  <a:pt x="3927" y="982"/>
                  <a:pt x="3927" y="982"/>
                </a:cubicBezTo>
                <a:close/>
                <a:moveTo>
                  <a:pt x="12764" y="1473"/>
                </a:moveTo>
                <a:lnTo>
                  <a:pt x="14236" y="2945"/>
                </a:lnTo>
                <a:lnTo>
                  <a:pt x="12764" y="2945"/>
                </a:lnTo>
                <a:cubicBezTo>
                  <a:pt x="12764" y="2945"/>
                  <a:pt x="12764" y="1473"/>
                  <a:pt x="12764" y="1473"/>
                </a:cubicBezTo>
                <a:close/>
                <a:moveTo>
                  <a:pt x="17673" y="1964"/>
                </a:moveTo>
                <a:lnTo>
                  <a:pt x="17673" y="5891"/>
                </a:lnTo>
                <a:lnTo>
                  <a:pt x="15709" y="5891"/>
                </a:lnTo>
                <a:lnTo>
                  <a:pt x="15709" y="2945"/>
                </a:lnTo>
                <a:lnTo>
                  <a:pt x="14727" y="1964"/>
                </a:lnTo>
                <a:cubicBezTo>
                  <a:pt x="14727" y="1964"/>
                  <a:pt x="17673" y="1964"/>
                  <a:pt x="17673" y="1964"/>
                </a:cubicBezTo>
                <a:close/>
                <a:moveTo>
                  <a:pt x="20618" y="5891"/>
                </a:moveTo>
                <a:lnTo>
                  <a:pt x="18655" y="5891"/>
                </a:lnTo>
                <a:lnTo>
                  <a:pt x="18655" y="1964"/>
                </a:lnTo>
                <a:cubicBezTo>
                  <a:pt x="18655" y="1422"/>
                  <a:pt x="18215" y="982"/>
                  <a:pt x="17673" y="982"/>
                </a:cubicBezTo>
                <a:lnTo>
                  <a:pt x="13745" y="982"/>
                </a:lnTo>
                <a:lnTo>
                  <a:pt x="12764" y="0"/>
                </a:lnTo>
                <a:lnTo>
                  <a:pt x="3927" y="0"/>
                </a:lnTo>
                <a:cubicBezTo>
                  <a:pt x="3385" y="0"/>
                  <a:pt x="2945" y="440"/>
                  <a:pt x="2945" y="982"/>
                </a:cubicBezTo>
                <a:lnTo>
                  <a:pt x="2945" y="5891"/>
                </a:lnTo>
                <a:lnTo>
                  <a:pt x="982" y="5891"/>
                </a:lnTo>
                <a:cubicBezTo>
                  <a:pt x="440" y="5891"/>
                  <a:pt x="0" y="6331"/>
                  <a:pt x="0" y="6873"/>
                </a:cubicBezTo>
                <a:lnTo>
                  <a:pt x="0" y="8836"/>
                </a:lnTo>
                <a:cubicBezTo>
                  <a:pt x="0" y="9379"/>
                  <a:pt x="440" y="9818"/>
                  <a:pt x="982" y="9818"/>
                </a:cubicBezTo>
                <a:lnTo>
                  <a:pt x="1964" y="9818"/>
                </a:lnTo>
                <a:lnTo>
                  <a:pt x="1964" y="20618"/>
                </a:lnTo>
                <a:cubicBezTo>
                  <a:pt x="1964" y="21160"/>
                  <a:pt x="2403" y="21600"/>
                  <a:pt x="2945" y="21600"/>
                </a:cubicBezTo>
                <a:lnTo>
                  <a:pt x="18655" y="21600"/>
                </a:lnTo>
                <a:cubicBezTo>
                  <a:pt x="19197" y="21600"/>
                  <a:pt x="19636" y="21160"/>
                  <a:pt x="19636" y="20618"/>
                </a:cubicBezTo>
                <a:lnTo>
                  <a:pt x="19636" y="9818"/>
                </a:lnTo>
                <a:lnTo>
                  <a:pt x="20618" y="9818"/>
                </a:lnTo>
                <a:cubicBezTo>
                  <a:pt x="21160" y="9818"/>
                  <a:pt x="21600" y="9379"/>
                  <a:pt x="21600" y="8836"/>
                </a:cubicBezTo>
                <a:lnTo>
                  <a:pt x="21600" y="6873"/>
                </a:lnTo>
                <a:cubicBezTo>
                  <a:pt x="21600" y="6331"/>
                  <a:pt x="21160" y="5891"/>
                  <a:pt x="20618" y="5891"/>
                </a:cubicBezTo>
                <a:moveTo>
                  <a:pt x="7855" y="12763"/>
                </a:moveTo>
                <a:lnTo>
                  <a:pt x="13745" y="12763"/>
                </a:lnTo>
                <a:lnTo>
                  <a:pt x="13745" y="13745"/>
                </a:lnTo>
                <a:lnTo>
                  <a:pt x="7855" y="13745"/>
                </a:lnTo>
                <a:cubicBezTo>
                  <a:pt x="7855" y="13745"/>
                  <a:pt x="7855" y="12763"/>
                  <a:pt x="7855" y="12763"/>
                </a:cubicBezTo>
                <a:close/>
                <a:moveTo>
                  <a:pt x="7855" y="14727"/>
                </a:moveTo>
                <a:lnTo>
                  <a:pt x="13745" y="14727"/>
                </a:lnTo>
                <a:cubicBezTo>
                  <a:pt x="14287" y="14727"/>
                  <a:pt x="14727" y="14287"/>
                  <a:pt x="14727" y="13745"/>
                </a:cubicBezTo>
                <a:lnTo>
                  <a:pt x="14727" y="12763"/>
                </a:lnTo>
                <a:cubicBezTo>
                  <a:pt x="14727" y="12221"/>
                  <a:pt x="14287" y="11782"/>
                  <a:pt x="13745" y="11782"/>
                </a:cubicBezTo>
                <a:lnTo>
                  <a:pt x="7855" y="11782"/>
                </a:lnTo>
                <a:cubicBezTo>
                  <a:pt x="7313" y="11782"/>
                  <a:pt x="6873" y="12221"/>
                  <a:pt x="6873" y="12763"/>
                </a:cubicBezTo>
                <a:lnTo>
                  <a:pt x="6873" y="13745"/>
                </a:lnTo>
                <a:cubicBezTo>
                  <a:pt x="6873" y="14287"/>
                  <a:pt x="7313" y="14727"/>
                  <a:pt x="7855" y="14727"/>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29" name="Shape 2587"/>
          <p:cNvSpPr/>
          <p:nvPr/>
        </p:nvSpPr>
        <p:spPr>
          <a:xfrm>
            <a:off x="1243500" y="320140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53585F"/>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Tree>
    <p:extLst>
      <p:ext uri="{BB962C8B-B14F-4D97-AF65-F5344CB8AC3E}">
        <p14:creationId xmlns:p14="http://schemas.microsoft.com/office/powerpoint/2010/main" val="147615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3793F5-2CA7-EF49-8EF6-5E154A610D3C}"/>
              </a:ext>
            </a:extLst>
          </p:cNvPr>
          <p:cNvSpPr txBox="1"/>
          <p:nvPr/>
        </p:nvSpPr>
        <p:spPr>
          <a:xfrm>
            <a:off x="1766887" y="2690336"/>
            <a:ext cx="8658225" cy="1477328"/>
          </a:xfrm>
          <a:prstGeom prst="rect">
            <a:avLst/>
          </a:prstGeom>
          <a:noFill/>
        </p:spPr>
        <p:txBody>
          <a:bodyPr wrap="square" rtlCol="0">
            <a:spAutoFit/>
          </a:bodyPr>
          <a:lstStyle/>
          <a:p>
            <a:pPr algn="ctr"/>
            <a:r>
              <a:rPr lang="en-US" dirty="0"/>
              <a:t>Embedding the video made the slideshow too large to send via email so instead, check out the full video at </a:t>
            </a:r>
            <a:r>
              <a:rPr lang="en-US" dirty="0">
                <a:hlinkClick r:id="rId2"/>
              </a:rPr>
              <a:t>this link</a:t>
            </a:r>
            <a:r>
              <a:rPr lang="en-US" dirty="0"/>
              <a:t>. </a:t>
            </a:r>
          </a:p>
          <a:p>
            <a:pPr algn="ctr"/>
            <a:endParaRPr lang="en-US" dirty="0"/>
          </a:p>
          <a:p>
            <a:pPr algn="ctr"/>
            <a:r>
              <a:rPr lang="en-CA" dirty="0">
                <a:hlinkClick r:id="rId2"/>
              </a:rPr>
              <a:t>https://www.ted.com/talks/raffaello_d_andrea_the_astounding_athletic_power_of_quadcopters?language=en</a:t>
            </a:r>
            <a:endParaRPr lang="en-US" dirty="0"/>
          </a:p>
        </p:txBody>
      </p:sp>
    </p:spTree>
    <p:extLst>
      <p:ext uri="{BB962C8B-B14F-4D97-AF65-F5344CB8AC3E}">
        <p14:creationId xmlns:p14="http://schemas.microsoft.com/office/powerpoint/2010/main" val="1890294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5831A398-8706-5144-BB31-2B49F90F07AB}"/>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16" name="Rectangle 15"/>
          <p:cNvSpPr/>
          <p:nvPr/>
        </p:nvSpPr>
        <p:spPr>
          <a:xfrm>
            <a:off x="0" y="0"/>
            <a:ext cx="12188825" cy="6858000"/>
          </a:xfrm>
          <a:prstGeom prst="rect">
            <a:avLst/>
          </a:prstGeom>
          <a:solidFill>
            <a:srgbClr val="0000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latin typeface="Interstate-Regular" charset="0"/>
              <a:ea typeface="Interstate-Regular" charset="0"/>
              <a:cs typeface="Interstate-Regular" charset="0"/>
            </a:endParaRPr>
          </a:p>
        </p:txBody>
      </p:sp>
      <p:sp>
        <p:nvSpPr>
          <p:cNvPr id="10" name="TextBox 9"/>
          <p:cNvSpPr txBox="1"/>
          <p:nvPr/>
        </p:nvSpPr>
        <p:spPr>
          <a:xfrm>
            <a:off x="984542" y="4343400"/>
            <a:ext cx="10348476" cy="1200329"/>
          </a:xfrm>
          <a:prstGeom prst="rect">
            <a:avLst/>
          </a:prstGeom>
          <a:noFill/>
        </p:spPr>
        <p:txBody>
          <a:bodyPr wrap="square" rtlCol="0">
            <a:spAutoFit/>
          </a:bodyPr>
          <a:lstStyle/>
          <a:p>
            <a:r>
              <a:rPr lang="en-US" sz="3600" b="1" spc="300" dirty="0">
                <a:solidFill>
                  <a:srgbClr val="FFFFFF"/>
                </a:solidFill>
                <a:latin typeface="Interstate-Bold" charset="0"/>
                <a:ea typeface="Interstate-Bold" charset="0"/>
                <a:cs typeface="Interstate-Bold" charset="0"/>
              </a:rPr>
              <a:t>CERTIFICATION REQUIREMENTS FOR DRONE PILOTS</a:t>
            </a:r>
            <a:endParaRPr lang="en-US" sz="5750" b="1" spc="300" dirty="0">
              <a:solidFill>
                <a:srgbClr val="FFFFFF"/>
              </a:solidFill>
              <a:latin typeface="Interstate-Bold" charset="0"/>
              <a:ea typeface="Interstate-Bold" charset="0"/>
              <a:cs typeface="Interstate-Bold" charset="0"/>
            </a:endParaRPr>
          </a:p>
        </p:txBody>
      </p:sp>
    </p:spTree>
    <p:extLst>
      <p:ext uri="{BB962C8B-B14F-4D97-AF65-F5344CB8AC3E}">
        <p14:creationId xmlns:p14="http://schemas.microsoft.com/office/powerpoint/2010/main" val="75192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515019" y="1305573"/>
            <a:ext cx="6833766" cy="600164"/>
          </a:xfrm>
          <a:prstGeom prst="rect">
            <a:avLst/>
          </a:prstGeom>
          <a:noFill/>
        </p:spPr>
        <p:txBody>
          <a:bodyPr wrap="square" rtlCol="0">
            <a:spAutoFit/>
          </a:bodyPr>
          <a:lstStyle/>
          <a:p>
            <a:r>
              <a:rPr lang="en-US" sz="3300" spc="300" dirty="0">
                <a:solidFill>
                  <a:schemeClr val="tx2"/>
                </a:solidFill>
                <a:latin typeface="Interstate-Bold" charset="0"/>
                <a:ea typeface="Interstate-Bold" charset="0"/>
                <a:cs typeface="Interstate-Bold" charset="0"/>
              </a:rPr>
              <a:t>DRONE TRAINING</a:t>
            </a:r>
          </a:p>
        </p:txBody>
      </p:sp>
      <p:sp>
        <p:nvSpPr>
          <p:cNvPr id="18" name="TextBox 17"/>
          <p:cNvSpPr txBox="1"/>
          <p:nvPr/>
        </p:nvSpPr>
        <p:spPr>
          <a:xfrm>
            <a:off x="5515019" y="1082618"/>
            <a:ext cx="5351675" cy="215444"/>
          </a:xfrm>
          <a:prstGeom prst="rect">
            <a:avLst/>
          </a:prstGeom>
          <a:noFill/>
        </p:spPr>
        <p:txBody>
          <a:bodyPr wrap="square" rtlCol="0">
            <a:spAutoFit/>
          </a:bodyPr>
          <a:lstStyle/>
          <a:p>
            <a:r>
              <a:rPr lang="en-US" sz="800" spc="600" dirty="0">
                <a:solidFill>
                  <a:schemeClr val="tx2"/>
                </a:solidFill>
                <a:latin typeface="Interstate-Regular" charset="0"/>
                <a:ea typeface="Interstate-Regular" charset="0"/>
                <a:cs typeface="Interstate-Regular" charset="0"/>
              </a:rPr>
              <a:t>AS OF JUNE 2019</a:t>
            </a:r>
          </a:p>
        </p:txBody>
      </p:sp>
      <p:pic>
        <p:nvPicPr>
          <p:cNvPr id="6" name="Picture Placeholder 5"/>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122364" y="1185862"/>
            <a:ext cx="5206056" cy="4392611"/>
          </a:xfrm>
        </p:spPr>
      </p:pic>
      <p:sp>
        <p:nvSpPr>
          <p:cNvPr id="2" name="TextBox 1"/>
          <p:cNvSpPr txBox="1"/>
          <p:nvPr/>
        </p:nvSpPr>
        <p:spPr>
          <a:xfrm>
            <a:off x="5672902" y="2513412"/>
            <a:ext cx="6876288" cy="3170099"/>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r>
              <a:rPr lang="en-CA" sz="2000" dirty="0"/>
              <a:t>Risk based regulation</a:t>
            </a:r>
          </a:p>
          <a:p>
            <a:pPr marL="742950" lvl="1" indent="-285750">
              <a:buFont typeface="Arial" charset="0"/>
              <a:buChar char="•"/>
              <a:defRPr/>
            </a:pPr>
            <a:r>
              <a:rPr lang="en-CA" sz="2000" dirty="0"/>
              <a:t>Pilot</a:t>
            </a:r>
          </a:p>
          <a:p>
            <a:pPr marL="742950" lvl="1" indent="-285750">
              <a:buFont typeface="Arial" charset="0"/>
              <a:buChar char="•"/>
              <a:defRPr/>
            </a:pPr>
            <a:r>
              <a:rPr lang="en-CA" sz="2000" dirty="0"/>
              <a:t>Product (RPAS)</a:t>
            </a:r>
          </a:p>
          <a:p>
            <a:pPr marL="742950" lvl="1" indent="-285750">
              <a:buFont typeface="Arial" charset="0"/>
              <a:buChar char="•"/>
              <a:defRPr/>
            </a:pPr>
            <a:r>
              <a:rPr lang="en-CA" sz="2000" dirty="0"/>
              <a:t>Procedures</a:t>
            </a: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r>
              <a:rPr lang="en-CA" sz="2000" dirty="0"/>
              <a:t>Pilot certificates</a:t>
            </a:r>
          </a:p>
          <a:p>
            <a:pPr marL="742950" lvl="1" indent="-285750">
              <a:buFont typeface="Arial" charset="0"/>
              <a:buChar char="•"/>
              <a:defRPr/>
            </a:pPr>
            <a:r>
              <a:rPr lang="en-CA" sz="2000" dirty="0"/>
              <a:t>Basic</a:t>
            </a:r>
          </a:p>
          <a:p>
            <a:pPr marL="742950" lvl="1" indent="-285750">
              <a:buFont typeface="Arial" charset="0"/>
              <a:buChar char="•"/>
              <a:defRPr/>
            </a:pPr>
            <a:r>
              <a:rPr lang="en-CA" sz="2000" dirty="0"/>
              <a:t>Advanced</a:t>
            </a: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r>
              <a:rPr lang="en-US" sz="2000" dirty="0"/>
              <a:t>Individually held</a:t>
            </a: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r>
              <a:rPr lang="en-US" sz="2000" dirty="0"/>
              <a:t>Online Transport Canada written exam</a:t>
            </a:r>
          </a:p>
          <a:p>
            <a:pPr marL="285750" indent="-285750">
              <a:buFont typeface="Arial" charset="0"/>
              <a:buChar char="•"/>
              <a:defRPr/>
            </a:pPr>
            <a:r>
              <a:rPr lang="en-US" sz="2000" dirty="0"/>
              <a:t>In-person flight review for advanced category</a:t>
            </a:r>
          </a:p>
        </p:txBody>
      </p:sp>
    </p:spTree>
    <p:extLst>
      <p:ext uri="{BB962C8B-B14F-4D97-AF65-F5344CB8AC3E}">
        <p14:creationId xmlns:p14="http://schemas.microsoft.com/office/powerpoint/2010/main" val="1608784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5D99CB46-F481-194D-85DD-C313A766482A}"/>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
        <p:nvSpPr>
          <p:cNvPr id="16" name="Rectangle 15"/>
          <p:cNvSpPr/>
          <p:nvPr/>
        </p:nvSpPr>
        <p:spPr>
          <a:xfrm>
            <a:off x="0" y="0"/>
            <a:ext cx="12188825" cy="6858000"/>
          </a:xfrm>
          <a:prstGeom prst="rect">
            <a:avLst/>
          </a:prstGeom>
          <a:solidFill>
            <a:srgbClr val="0000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latin typeface="Interstate-Regular" charset="0"/>
              <a:ea typeface="Interstate-Regular" charset="0"/>
              <a:cs typeface="Interstate-Regular" charset="0"/>
            </a:endParaRPr>
          </a:p>
        </p:txBody>
      </p:sp>
      <p:sp>
        <p:nvSpPr>
          <p:cNvPr id="10" name="TextBox 9"/>
          <p:cNvSpPr txBox="1"/>
          <p:nvPr/>
        </p:nvSpPr>
        <p:spPr>
          <a:xfrm>
            <a:off x="984542" y="4343400"/>
            <a:ext cx="10348476" cy="646331"/>
          </a:xfrm>
          <a:prstGeom prst="rect">
            <a:avLst/>
          </a:prstGeom>
          <a:noFill/>
        </p:spPr>
        <p:txBody>
          <a:bodyPr wrap="square" rtlCol="0">
            <a:spAutoFit/>
          </a:bodyPr>
          <a:lstStyle/>
          <a:p>
            <a:r>
              <a:rPr lang="en-US" sz="3600" b="1" spc="300" dirty="0">
                <a:solidFill>
                  <a:srgbClr val="FFFFFF"/>
                </a:solidFill>
                <a:latin typeface="Interstate-Bold" charset="0"/>
                <a:ea typeface="Interstate-Bold" charset="0"/>
                <a:cs typeface="Interstate-Bold" charset="0"/>
              </a:rPr>
              <a:t>REQUIREMENTS FOR THE RPAS</a:t>
            </a:r>
            <a:endParaRPr lang="en-US" sz="5750" b="1" spc="300" dirty="0">
              <a:solidFill>
                <a:srgbClr val="FFFFFF"/>
              </a:solidFill>
              <a:latin typeface="Interstate-Bold" charset="0"/>
              <a:ea typeface="Interstate-Bold" charset="0"/>
              <a:cs typeface="Interstate-Bold" charset="0"/>
            </a:endParaRPr>
          </a:p>
        </p:txBody>
      </p:sp>
    </p:spTree>
    <p:extLst>
      <p:ext uri="{BB962C8B-B14F-4D97-AF65-F5344CB8AC3E}">
        <p14:creationId xmlns:p14="http://schemas.microsoft.com/office/powerpoint/2010/main" val="350608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5229</TotalTime>
  <Words>815</Words>
  <Application>Microsoft Macintosh PowerPoint</Application>
  <PresentationFormat>Widescreen</PresentationFormat>
  <Paragraphs>113</Paragraphs>
  <Slides>16</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Gill Sans</vt:lpstr>
      <vt:lpstr>Interstate-Bold</vt:lpstr>
      <vt:lpstr>Interstate-Regular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Handy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Kienapple</dc:creator>
  <cp:lastModifiedBy>Kate Klassen</cp:lastModifiedBy>
  <cp:revision>55</cp:revision>
  <dcterms:created xsi:type="dcterms:W3CDTF">2018-05-11T16:20:52Z</dcterms:created>
  <dcterms:modified xsi:type="dcterms:W3CDTF">2019-11-14T19:15:33Z</dcterms:modified>
</cp:coreProperties>
</file>